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charts/chart1.xml" ContentType="application/vnd.openxmlformats-officedocument.drawingml.chart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charts/chart2.xml" ContentType="application/vnd.openxmlformats-officedocument.drawingml.chart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slideMasters/slideMaster60.xml" ContentType="application/vnd.openxmlformats-officedocument.presentationml.slideMaster+xml"/>
  <Override PartName="/ppt/slides/slide60.xml" ContentType="application/vnd.openxmlformats-officedocument.presentationml.slide+xml"/>
  <Override PartName="/ppt/slideMasters/slideMaster61.xml" ContentType="application/vnd.openxmlformats-officedocument.presentationml.slideMaster+xml"/>
  <Override PartName="/ppt/slides/slide61.xml" ContentType="application/vnd.openxmlformats-officedocument.presentationml.slide+xml"/>
  <Override PartName="/ppt/slideMasters/slideMaster62.xml" ContentType="application/vnd.openxmlformats-officedocument.presentationml.slideMaster+xml"/>
  <Override PartName="/ppt/slides/slide62.xml" ContentType="application/vnd.openxmlformats-officedocument.presentationml.slide+xml"/>
  <Override PartName="/ppt/slideMasters/slideMaster63.xml" ContentType="application/vnd.openxmlformats-officedocument.presentationml.slideMaster+xml"/>
  <Override PartName="/ppt/slides/slide63.xml" ContentType="application/vnd.openxmlformats-officedocument.presentationml.slide+xml"/>
  <Override PartName="/ppt/slideMasters/slideMaster64.xml" ContentType="application/vnd.openxmlformats-officedocument.presentationml.slideMaster+xml"/>
  <Override PartName="/ppt/slides/slide64.xml" ContentType="application/vnd.openxmlformats-officedocument.presentationml.slide+xml"/>
  <Override PartName="/ppt/slideMasters/slideMaster65.xml" ContentType="application/vnd.openxmlformats-officedocument.presentationml.slideMaster+xml"/>
  <Override PartName="/ppt/slides/slide65.xml" ContentType="application/vnd.openxmlformats-officedocument.presentationml.slide+xml"/>
  <Override PartName="/ppt/slideMasters/slideMaster66.xml" ContentType="application/vnd.openxmlformats-officedocument.presentationml.slideMaster+xml"/>
  <Override PartName="/ppt/slides/slide66.xml" ContentType="application/vnd.openxmlformats-officedocument.presentationml.slide+xml"/>
  <Override PartName="/ppt/slideMasters/slideMaster67.xml" ContentType="application/vnd.openxmlformats-officedocument.presentationml.slideMaster+xml"/>
  <Override PartName="/ppt/slides/slide67.xml" ContentType="application/vnd.openxmlformats-officedocument.presentationml.slide+xml"/>
  <Override PartName="/ppt/slideMasters/slideMaster68.xml" ContentType="application/vnd.openxmlformats-officedocument.presentationml.slideMaster+xml"/>
  <Override PartName="/ppt/slides/slide68.xml" ContentType="application/vnd.openxmlformats-officedocument.presentationml.slide+xml"/>
  <Override PartName="/ppt/slideMasters/slideMaster69.xml" ContentType="application/vnd.openxmlformats-officedocument.presentationml.slideMaster+xml"/>
  <Override PartName="/ppt/slides/slide69.xml" ContentType="application/vnd.openxmlformats-officedocument.presentationml.slide+xml"/>
  <Override PartName="/ppt/slideMasters/slideMaster70.xml" ContentType="application/vnd.openxmlformats-officedocument.presentationml.slideMaster+xml"/>
  <Override PartName="/ppt/slides/slide70.xml" ContentType="application/vnd.openxmlformats-officedocument.presentationml.slide+xml"/>
  <Override PartName="/ppt/slideMasters/slideMaster71.xml" ContentType="application/vnd.openxmlformats-officedocument.presentationml.slideMaster+xml"/>
  <Override PartName="/ppt/slides/slide71.xml" ContentType="application/vnd.openxmlformats-officedocument.presentationml.slide+xml"/>
  <Override PartName="/ppt/slideMasters/slideMaster72.xml" ContentType="application/vnd.openxmlformats-officedocument.presentationml.slideMaster+xml"/>
  <Override PartName="/ppt/slides/slide72.xml" ContentType="application/vnd.openxmlformats-officedocument.presentationml.slide+xml"/>
  <Override PartName="/ppt/slideMasters/slideMaster73.xml" ContentType="application/vnd.openxmlformats-officedocument.presentationml.slideMaster+xml"/>
  <Override PartName="/ppt/slides/slide73.xml" ContentType="application/vnd.openxmlformats-officedocument.presentationml.slide+xml"/>
  <Override PartName="/ppt/slideMasters/slideMaster74.xml" ContentType="application/vnd.openxmlformats-officedocument.presentationml.slideMaster+xml"/>
  <Override PartName="/ppt/slides/slide74.xml" ContentType="application/vnd.openxmlformats-officedocument.presentationml.slide+xml"/>
  <Override PartName="/ppt/slideMasters/slideMaster75.xml" ContentType="application/vnd.openxmlformats-officedocument.presentationml.slideMaster+xml"/>
  <Override PartName="/ppt/slides/slide75.xml" ContentType="application/vnd.openxmlformats-officedocument.presentationml.slide+xml"/>
  <Override PartName="/ppt/slideMasters/slideMaster76.xml" ContentType="application/vnd.openxmlformats-officedocument.presentationml.slideMaster+xml"/>
  <Override PartName="/ppt/slides/slide76.xml" ContentType="application/vnd.openxmlformats-officedocument.presentationml.slide+xml"/>
  <Override PartName="/ppt/slideMasters/slideMaster77.xml" ContentType="application/vnd.openxmlformats-officedocument.presentationml.slideMaster+xml"/>
  <Override PartName="/ppt/slides/slide77.xml" ContentType="application/vnd.openxmlformats-officedocument.presentationml.slide+xml"/>
  <Override PartName="/ppt/slideMasters/slideMaster78.xml" ContentType="application/vnd.openxmlformats-officedocument.presentationml.slideMaster+xml"/>
  <Override PartName="/ppt/slides/slide78.xml" ContentType="application/vnd.openxmlformats-officedocument.presentationml.slide+xml"/>
  <Override PartName="/ppt/slideMasters/slideMaster79.xml" ContentType="application/vnd.openxmlformats-officedocument.presentationml.slideMaster+xml"/>
  <Override PartName="/ppt/slides/slide79.xml" ContentType="application/vnd.openxmlformats-officedocument.presentationml.slide+xml"/>
  <Override PartName="/ppt/slideMasters/slideMaster80.xml" ContentType="application/vnd.openxmlformats-officedocument.presentationml.slideMaster+xml"/>
  <Override PartName="/ppt/slides/slide80.xml" ContentType="application/vnd.openxmlformats-officedocument.presentationml.slide+xml"/>
  <Override PartName="/ppt/slideMasters/slideMaster81.xml" ContentType="application/vnd.openxmlformats-officedocument.presentationml.slideMaster+xml"/>
  <Override PartName="/ppt/slides/slide81.xml" ContentType="application/vnd.openxmlformats-officedocument.presentationml.slide+xml"/>
  <Override PartName="/ppt/slideMasters/slideMaster82.xml" ContentType="application/vnd.openxmlformats-officedocument.presentationml.slideMaster+xml"/>
  <Override PartName="/ppt/slides/slide82.xml" ContentType="application/vnd.openxmlformats-officedocument.presentationml.slide+xml"/>
  <Override PartName="/ppt/slideMasters/slideMaster83.xml" ContentType="application/vnd.openxmlformats-officedocument.presentationml.slideMaster+xml"/>
  <Override PartName="/ppt/slides/slide83.xml" ContentType="application/vnd.openxmlformats-officedocument.presentationml.slide+xml"/>
  <Override PartName="/ppt/slideMasters/slideMaster84.xml" ContentType="application/vnd.openxmlformats-officedocument.presentationml.slideMaster+xml"/>
  <Override PartName="/ppt/slides/slide84.xml" ContentType="application/vnd.openxmlformats-officedocument.presentationml.slide+xml"/>
  <Override PartName="/ppt/slideMasters/slideMaster85.xml" ContentType="application/vnd.openxmlformats-officedocument.presentationml.slideMaster+xml"/>
  <Override PartName="/ppt/slides/slide85.xml" ContentType="application/vnd.openxmlformats-officedocument.presentationml.slide+xml"/>
  <Override PartName="/ppt/slideMasters/slideMaster86.xml" ContentType="application/vnd.openxmlformats-officedocument.presentationml.slideMaster+xml"/>
  <Override PartName="/ppt/slides/slide86.xml" ContentType="application/vnd.openxmlformats-officedocument.presentationml.slide+xml"/>
  <Override PartName="/ppt/slideMasters/slideMaster87.xml" ContentType="application/vnd.openxmlformats-officedocument.presentationml.slideMaster+xml"/>
  <Override PartName="/ppt/slides/slide87.xml" ContentType="application/vnd.openxmlformats-officedocument.presentationml.slide+xml"/>
  <Override PartName="/ppt/slideMasters/slideMaster88.xml" ContentType="application/vnd.openxmlformats-officedocument.presentationml.slideMaster+xml"/>
  <Override PartName="/ppt/slides/slide88.xml" ContentType="application/vnd.openxmlformats-officedocument.presentationml.slide+xml"/>
  <Override PartName="/ppt/slideMasters/slideMaster89.xml" ContentType="application/vnd.openxmlformats-officedocument.presentationml.slideMaster+xml"/>
  <Override PartName="/ppt/slides/slide89.xml" ContentType="application/vnd.openxmlformats-officedocument.presentationml.slide+xml"/>
  <Override PartName="/ppt/slideMasters/slideMaster90.xml" ContentType="application/vnd.openxmlformats-officedocument.presentationml.slideMaster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</p:sldIdLst>
  <p:notesMasterIdLst>
    <p:notesMasterId r:id="rId92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/Relationships>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 part du groupe</c:v>
                </c:pt>
              </c:strCache>
            </c:strRef>
          </c:tx>
          <c:spPr>
            <a:solidFill>
              <a:srgbClr val="1E49C9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000" u="none">
                    <a:solidFill>
                      <a:srgbClr val="0C2340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Sheet1!$A$2:$A$7</c:f>
              <c:multiLvlStrCache>
                <c:ptCount val="6"/>
                <c:lvl>
                  <c:pt idx="0">
                    <c:v>Solde N-1</c:v>
                  </c:pt>
                  <c:pt idx="1">
                    <c:v>+ Résultat net</c:v>
                  </c:pt>
                  <c:pt idx="2">
                    <c:v>− Dividendes</c:v>
                  </c:pt>
                  <c:pt idx="3">
                    <c:v>− Chgt méthode</c:v>
                  </c:pt>
                  <c:pt idx="4">
                    <c:v>+ Écart conv.</c:v>
                  </c:pt>
                  <c:pt idx="5">
                    <c:v>Solde N</c:v>
                  </c:pt>
                </c:lvl>
              </c:multiLvlStrCache>
            </c:multiLvl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1200</c:v>
                </c:pt>
                <c:pt idx="1">
                  <c:v>180</c:v>
                </c:pt>
                <c:pt idx="2">
                  <c:v>-60</c:v>
                </c:pt>
                <c:pt idx="3">
                  <c:v>-25</c:v>
                </c:pt>
                <c:pt idx="4">
                  <c:v>15</c:v>
                </c:pt>
                <c:pt idx="5">
                  <c:v>1310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1" i="0" strike="noStrike" sz="1000" u="none">
                  <a:solidFill>
                    <a:srgbClr val="0C2340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400"/>
          <c:min val="-100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roundedCorners val="1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Location simple</c:v>
                </c:pt>
              </c:strCache>
            </c:strRef>
          </c:tx>
          <c:spPr>
            <a:solidFill>
              <a:srgbClr val="5B6B7F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100" u="none">
                    <a:solidFill>
                      <a:srgbClr val="0C2340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Sheet1!$A$2:$A$2</c:f>
              <c:multiLvlStrCache>
                <c:ptCount val="1"/>
                <c:lvl>
                  <c:pt idx="0">
                    <c:v>Charge année 1</c:v>
                  </c:pt>
                </c:lvl>
              </c:multiLvlStrCache>
            </c:multiLvl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IFRS 16 (amort. + intérêts)</c:v>
                </c:pt>
              </c:strCache>
            </c:strRef>
          </c:tx>
          <c:spPr>
            <a:solidFill>
              <a:srgbClr val="1E49C9"/>
            </a:solidFill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1" i="0" strike="noStrike" sz="1100" u="none">
                    <a:solidFill>
                      <a:srgbClr val="0C2340"/>
                    </a:solidFill>
                    <a:latin typeface="Arial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Sheet1!$A$2:$A$2</c:f>
              <c:multiLvlStrCache>
                <c:ptCount val="1"/>
                <c:lvl>
                  <c:pt idx="0">
                    <c:v>Charge année 1</c:v>
                  </c:pt>
                </c:lvl>
              </c:multiLvlStrCache>
            </c:multiLvlStrRef>
          </c:cat>
          <c:val>
            <c:numRef>
              <c:f>Sheet1!$C$2:$C$2</c:f>
              <c:numCache>
                <c:formatCode>General</c:formatCode>
                <c:ptCount val="1"/>
                <c:pt idx="0">
                  <c:v>13.4</c:v>
                </c:pt>
              </c:numCache>
            </c:numRef>
          </c:val>
        </c:ser>
        <c:dLbls>
          <c:numFmt formatCode="#,##0" sourceLinked="0"/>
          <c:txPr>
            <a:bodyPr/>
            <a:lstStyle/>
            <a:p>
              <a:pPr>
                <a:defRPr b="1" i="0" strike="noStrike" sz="1100" u="none">
                  <a:solidFill>
                    <a:srgbClr val="0C2340"/>
                  </a:solidFill>
                  <a:latin typeface="Arial"/>
                </a:defRPr>
              </a:pPr>
            </a:p>
          </c:txPr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gapWidth val="150"/>
        <c:overlap val="0"/>
        <c:axId val="2094734554"/>
        <c:axId val="2094734552"/>
        <c:axId val="2094734556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noMultiLvlLbl val="1"/>
      </c:catAx>
      <c:valAx>
        <c:axId val="2094734552"/>
        <c:scaling>
          <c:orientation val="minMax"/>
          <c:max val="16"/>
          <c:min val="0"/>
        </c:scaling>
        <c:delete val="0"/>
        <c:axPos val="l"/>
        <c:majorGridlines>
          <c:spPr>
            <a:ln w="6350" cap="flat">
              <a:solidFill>
                <a:srgbClr val="E2E8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000">      </a:defRPr>
          </a:pPr>
          <a:endParaRPr lang="en-US"/>
        </a:p>
      </c:txPr>
    </c:legend>
    <c:plotVisOnly val="1"/>
    <c:dispBlanksAs val="span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5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4.xml"/>
		</Relationships>
</file>

<file path=ppt/notesSlides/_rels/notesSlide5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5.xml"/>
		</Relationships>
</file>

<file path=ppt/notesSlides/_rels/notesSlide5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6.xml"/>
		</Relationships>
</file>

<file path=ppt/notesSlides/_rels/notesSlide5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7.xml"/>
		</Relationships>
</file>

<file path=ppt/notesSlides/_rels/notesSlide5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8.xml"/>
		</Relationships>
</file>

<file path=ppt/notesSlides/_rels/notesSlide5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9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6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0.xml"/>
		</Relationships>
</file>

<file path=ppt/notesSlides/_rels/notesSlide6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1.xml"/>
		</Relationships>
</file>

<file path=ppt/notesSlides/_rels/notesSlide6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2.xml"/>
		</Relationships>
</file>

<file path=ppt/notesSlides/_rels/notesSlide6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3.xml"/>
		</Relationships>
</file>

<file path=ppt/notesSlides/_rels/notesSlide6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4.xml"/>
		</Relationships>
</file>

<file path=ppt/notesSlides/_rels/notesSlide6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5.xml"/>
		</Relationships>
</file>

<file path=ppt/notesSlides/_rels/notesSlide6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6.xml"/>
		</Relationships>
</file>

<file path=ppt/notesSlides/_rels/notesSlide6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7.xml"/>
		</Relationships>
</file>

<file path=ppt/notesSlides/_rels/notesSlide6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8.xml"/>
		</Relationships>
</file>

<file path=ppt/notesSlides/_rels/notesSlide6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9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7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0.xml"/>
		</Relationships>
</file>

<file path=ppt/notesSlides/_rels/notesSlide7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1.xml"/>
		</Relationships>
</file>

<file path=ppt/notesSlides/_rels/notesSlide7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2.xml"/>
		</Relationships>
</file>

<file path=ppt/notesSlides/_rels/notesSlide7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3.xml"/>
		</Relationships>
</file>

<file path=ppt/notesSlides/_rels/notesSlide7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4.xml"/>
		</Relationships>
</file>

<file path=ppt/notesSlides/_rels/notesSlide7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5.xml"/>
		</Relationships>
</file>

<file path=ppt/notesSlides/_rels/notesSlide7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6.xml"/>
		</Relationships>
</file>

<file path=ppt/notesSlides/_rels/notesSlide7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7.xml"/>
		</Relationships>
</file>

<file path=ppt/notesSlides/_rels/notesSlide7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8.xml"/>
		</Relationships>
</file>

<file path=ppt/notesSlides/_rels/notesSlide7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9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8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0.xml"/>
		</Relationships>
</file>

<file path=ppt/notesSlides/_rels/notesSlide8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1.xml"/>
		</Relationships>
</file>

<file path=ppt/notesSlides/_rels/notesSlide8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2.xml"/>
		</Relationships>
</file>

<file path=ppt/notesSlides/_rels/notesSlide8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3.xml"/>
		</Relationships>
</file>

<file path=ppt/notesSlides/_rels/notesSlide8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4.xml"/>
		</Relationships>
</file>

<file path=ppt/notesSlides/_rels/notesSlide8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5.xml"/>
		</Relationships>
</file>

<file path=ppt/notesSlides/_rels/notesSlide8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6.xml"/>
		</Relationships>
</file>

<file path=ppt/notesSlides/_rels/notesSlide8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7.xml"/>
		</Relationships>
</file>

<file path=ppt/notesSlides/_rels/notesSlide8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8.xml"/>
		</Relationships>
</file>

<file path=ppt/notesSlides/_rels/notesSlide8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9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_rels/notesSlide9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0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png"/><Relationship Id="rId3" Type="http://schemas.openxmlformats.org/officeDocument/2006/relationships/image" Target="../media/image-2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png"/><Relationship Id="rId3" Type="http://schemas.openxmlformats.org/officeDocument/2006/relationships/image" Target="../media/image-23-3.png"/><Relationship Id="rId4" Type="http://schemas.openxmlformats.org/officeDocument/2006/relationships/image" Target="../media/image-2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png"/><Relationship Id="rId3" Type="http://schemas.openxmlformats.org/officeDocument/2006/relationships/image" Target="../media/image-26-3.png"/><Relationship Id="rId4" Type="http://schemas.openxmlformats.org/officeDocument/2006/relationships/image" Target="../media/image-2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chart" Target="/ppt/charts/chart2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8-1.png"/><Relationship Id="rId2" Type="http://schemas.openxmlformats.org/officeDocument/2006/relationships/image" Target="../media/image-2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0-1.png"/><Relationship Id="rId2" Type="http://schemas.openxmlformats.org/officeDocument/2006/relationships/image" Target="../media/image-3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1-1.png"/><Relationship Id="rId2" Type="http://schemas.openxmlformats.org/officeDocument/2006/relationships/image" Target="../media/image-3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3-1.png"/><Relationship Id="rId2" Type="http://schemas.openxmlformats.org/officeDocument/2006/relationships/image" Target="../media/image-3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4-1.png"/><Relationship Id="rId2" Type="http://schemas.openxmlformats.org/officeDocument/2006/relationships/image" Target="../media/image-34-2.png"/><Relationship Id="rId3" Type="http://schemas.openxmlformats.org/officeDocument/2006/relationships/image" Target="../media/image-34-3.png"/><Relationship Id="rId4" Type="http://schemas.openxmlformats.org/officeDocument/2006/relationships/image" Target="../media/image-34-4.png"/><Relationship Id="rId5" Type="http://schemas.openxmlformats.org/officeDocument/2006/relationships/image" Target="../media/image-3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6-1.png"/><Relationship Id="rId2" Type="http://schemas.openxmlformats.org/officeDocument/2006/relationships/image" Target="../media/image-36-2.png"/><Relationship Id="rId3" Type="http://schemas.openxmlformats.org/officeDocument/2006/relationships/image" Target="../media/image-36-3.png"/><Relationship Id="rId4" Type="http://schemas.openxmlformats.org/officeDocument/2006/relationships/image" Target="../media/image-36-4.png"/><Relationship Id="rId5" Type="http://schemas.openxmlformats.org/officeDocument/2006/relationships/image" Target="../media/image-36-5.png"/><Relationship Id="rId6" Type="http://schemas.openxmlformats.org/officeDocument/2006/relationships/image" Target="../media/image-36-6.png"/><Relationship Id="rId7" Type="http://schemas.openxmlformats.org/officeDocument/2006/relationships/image" Target="../media/image-3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7-1.png"/><Relationship Id="rId2" Type="http://schemas.openxmlformats.org/officeDocument/2006/relationships/image" Target="../media/image-3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9-1.png"/><Relationship Id="rId2" Type="http://schemas.openxmlformats.org/officeDocument/2006/relationships/image" Target="../media/image-3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0-1.png"/><Relationship Id="rId2" Type="http://schemas.openxmlformats.org/officeDocument/2006/relationships/image" Target="../media/image-40-2.png"/><Relationship Id="rId3" Type="http://schemas.openxmlformats.org/officeDocument/2006/relationships/image" Target="../media/image-4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2-1.png"/><Relationship Id="rId2" Type="http://schemas.openxmlformats.org/officeDocument/2006/relationships/image" Target="../media/image-4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5-1.png"/><Relationship Id="rId2" Type="http://schemas.openxmlformats.org/officeDocument/2006/relationships/image" Target="../media/image-45-2.png"/><Relationship Id="rId3" Type="http://schemas.openxmlformats.org/officeDocument/2006/relationships/image" Target="../media/image-45-3.png"/><Relationship Id="rId4" Type="http://schemas.openxmlformats.org/officeDocument/2006/relationships/image" Target="../media/image-4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6-1.png"/><Relationship Id="rId2" Type="http://schemas.openxmlformats.org/officeDocument/2006/relationships/image" Target="../media/image-46-2.png"/><Relationship Id="rId3" Type="http://schemas.openxmlformats.org/officeDocument/2006/relationships/image" Target="../media/image-46-3.png"/><Relationship Id="rId4" Type="http://schemas.openxmlformats.org/officeDocument/2006/relationships/image" Target="../media/image-46-4.png"/><Relationship Id="rId5" Type="http://schemas.openxmlformats.org/officeDocument/2006/relationships/image" Target="../media/image-4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7-1.png"/><Relationship Id="rId2" Type="http://schemas.openxmlformats.org/officeDocument/2006/relationships/image" Target="../media/image-4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8-1.png"/><Relationship Id="rId2" Type="http://schemas.openxmlformats.org/officeDocument/2006/relationships/image" Target="../media/image-48-2.png"/><Relationship Id="rId3" Type="http://schemas.openxmlformats.org/officeDocument/2006/relationships/image" Target="../media/image-48-3.png"/><Relationship Id="rId4" Type="http://schemas.openxmlformats.org/officeDocument/2006/relationships/image" Target="../media/image-4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1-1.png"/><Relationship Id="rId2" Type="http://schemas.openxmlformats.org/officeDocument/2006/relationships/image" Target="../media/image-51-2.png"/><Relationship Id="rId3" Type="http://schemas.openxmlformats.org/officeDocument/2006/relationships/image" Target="../media/image-5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2-1.png"/><Relationship Id="rId2" Type="http://schemas.openxmlformats.org/officeDocument/2006/relationships/image" Target="../media/image-5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4-1.png"/><Relationship Id="rId2" Type="http://schemas.openxmlformats.org/officeDocument/2006/relationships/image" Target="../media/image-54-2.png"/><Relationship Id="rId3" Type="http://schemas.openxmlformats.org/officeDocument/2006/relationships/image" Target="../media/image-54-3.png"/><Relationship Id="rId4" Type="http://schemas.openxmlformats.org/officeDocument/2006/relationships/image" Target="../media/image-54-4.png"/><Relationship Id="rId5" Type="http://schemas.openxmlformats.org/officeDocument/2006/relationships/image" Target="../media/image-54-5.png"/><Relationship Id="rId6" Type="http://schemas.openxmlformats.org/officeDocument/2006/relationships/image" Target="../media/image-5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6-1.png"/><Relationship Id="rId2" Type="http://schemas.openxmlformats.org/officeDocument/2006/relationships/image" Target="../media/image-5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7-1.png"/><Relationship Id="rId2" Type="http://schemas.openxmlformats.org/officeDocument/2006/relationships/image" Target="../media/image-57-2.png"/><Relationship Id="rId3" Type="http://schemas.openxmlformats.org/officeDocument/2006/relationships/image" Target="../media/image-57-3.png"/><Relationship Id="rId4" Type="http://schemas.openxmlformats.org/officeDocument/2006/relationships/image" Target="../media/image-57-4.png"/><Relationship Id="rId5" Type="http://schemas.openxmlformats.org/officeDocument/2006/relationships/image" Target="../media/image-57-5.png"/><Relationship Id="rId6" Type="http://schemas.openxmlformats.org/officeDocument/2006/relationships/image" Target="../media/image-57-6.png"/><Relationship Id="rId7" Type="http://schemas.openxmlformats.org/officeDocument/2006/relationships/image" Target="../media/image-57-7.png"/><Relationship Id="rId8" Type="http://schemas.openxmlformats.org/officeDocument/2006/relationships/image" Target="../media/image-5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2-1.png"/><Relationship Id="rId2" Type="http://schemas.openxmlformats.org/officeDocument/2006/relationships/image" Target="../media/image-62-2.png"/><Relationship Id="rId3" Type="http://schemas.openxmlformats.org/officeDocument/2006/relationships/image" Target="../media/image-62-3.png"/><Relationship Id="rId4" Type="http://schemas.openxmlformats.org/officeDocument/2006/relationships/image" Target="../media/image-6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3-1.png"/><Relationship Id="rId2" Type="http://schemas.openxmlformats.org/officeDocument/2006/relationships/image" Target="../media/image-6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5-1.png"/><Relationship Id="rId2" Type="http://schemas.openxmlformats.org/officeDocument/2006/relationships/image" Target="../media/image-65-2.png"/><Relationship Id="rId3" Type="http://schemas.openxmlformats.org/officeDocument/2006/relationships/image" Target="../media/image-6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9-1.png"/><Relationship Id="rId2" Type="http://schemas.openxmlformats.org/officeDocument/2006/relationships/image" Target="../media/image-69-2.png"/><Relationship Id="rId3" Type="http://schemas.openxmlformats.org/officeDocument/2006/relationships/image" Target="../media/image-69-3.png"/><Relationship Id="rId4" Type="http://schemas.openxmlformats.org/officeDocument/2006/relationships/image" Target="../media/image-6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0-1.png"/><Relationship Id="rId2" Type="http://schemas.openxmlformats.org/officeDocument/2006/relationships/image" Target="../media/image-7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2-1.png"/><Relationship Id="rId2" Type="http://schemas.openxmlformats.org/officeDocument/2006/relationships/image" Target="../media/image-72-2.png"/><Relationship Id="rId3" Type="http://schemas.openxmlformats.org/officeDocument/2006/relationships/image" Target="../media/image-72-3.png"/><Relationship Id="rId4" Type="http://schemas.openxmlformats.org/officeDocument/2006/relationships/image" Target="../media/image-7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4-1.png"/><Relationship Id="rId2" Type="http://schemas.openxmlformats.org/officeDocument/2006/relationships/image" Target="../media/image-7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7-1.png"/><Relationship Id="rId2" Type="http://schemas.openxmlformats.org/officeDocument/2006/relationships/image" Target="../media/image-77-2.png"/><Relationship Id="rId3" Type="http://schemas.openxmlformats.org/officeDocument/2006/relationships/image" Target="../media/image-77-3.png"/><Relationship Id="rId4" Type="http://schemas.openxmlformats.org/officeDocument/2006/relationships/image" Target="../media/image-77-4.png"/><Relationship Id="rId5" Type="http://schemas.openxmlformats.org/officeDocument/2006/relationships/image" Target="../media/image-77-5.png"/><Relationship Id="rId6" Type="http://schemas.openxmlformats.org/officeDocument/2006/relationships/image" Target="../media/image-77-6.png"/><Relationship Id="rId7" Type="http://schemas.openxmlformats.org/officeDocument/2006/relationships/image" Target="../media/image-7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8-1.png"/><Relationship Id="rId2" Type="http://schemas.openxmlformats.org/officeDocument/2006/relationships/image" Target="../media/image-78-2.png"/><Relationship Id="rId3" Type="http://schemas.openxmlformats.org/officeDocument/2006/relationships/image" Target="../media/image-78-3.png"/><Relationship Id="rId4" Type="http://schemas.openxmlformats.org/officeDocument/2006/relationships/image" Target="../media/image-78-4.png"/><Relationship Id="rId5" Type="http://schemas.openxmlformats.org/officeDocument/2006/relationships/image" Target="../media/image-7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9-1.png"/><Relationship Id="rId2" Type="http://schemas.openxmlformats.org/officeDocument/2006/relationships/image" Target="../media/image-79-2.png"/><Relationship Id="rId3" Type="http://schemas.openxmlformats.org/officeDocument/2006/relationships/image" Target="../media/image-79-3.png"/><Relationship Id="rId4" Type="http://schemas.openxmlformats.org/officeDocument/2006/relationships/image" Target="../media/image-79-4.png"/><Relationship Id="rId5" Type="http://schemas.openxmlformats.org/officeDocument/2006/relationships/image" Target="../media/image-79-5.png"/><Relationship Id="rId6" Type="http://schemas.openxmlformats.org/officeDocument/2006/relationships/image" Target="../media/image-79-6.png"/><Relationship Id="rId7" Type="http://schemas.openxmlformats.org/officeDocument/2006/relationships/image" Target="../media/image-79-7.png"/><Relationship Id="rId8" Type="http://schemas.openxmlformats.org/officeDocument/2006/relationships/image" Target="../media/image-79-8.png"/><Relationship Id="rId9" Type="http://schemas.openxmlformats.org/officeDocument/2006/relationships/image" Target="../media/image-7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0-1.png"/><Relationship Id="rId2" Type="http://schemas.openxmlformats.org/officeDocument/2006/relationships/image" Target="../media/image-80-2.png"/><Relationship Id="rId3" Type="http://schemas.openxmlformats.org/officeDocument/2006/relationships/image" Target="../media/image-80-3.png"/><Relationship Id="rId4" Type="http://schemas.openxmlformats.org/officeDocument/2006/relationships/image" Target="../media/image-8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4-1.png"/><Relationship Id="rId2" Type="http://schemas.openxmlformats.org/officeDocument/2006/relationships/image" Target="../media/image-84-2.png"/><Relationship Id="rId3" Type="http://schemas.openxmlformats.org/officeDocument/2006/relationships/image" Target="../media/image-84-3.png"/><Relationship Id="rId4" Type="http://schemas.openxmlformats.org/officeDocument/2006/relationships/image" Target="../media/image-84-4.png"/><Relationship Id="rId5" Type="http://schemas.openxmlformats.org/officeDocument/2006/relationships/image" Target="../media/image-84-5.png"/><Relationship Id="rId6" Type="http://schemas.openxmlformats.org/officeDocument/2006/relationships/image" Target="../media/image-84-6.png"/><Relationship Id="rId7" Type="http://schemas.openxmlformats.org/officeDocument/2006/relationships/image" Target="../media/image-84-7.png"/><Relationship Id="rId8" Type="http://schemas.openxmlformats.org/officeDocument/2006/relationships/image" Target="../media/image-84-8.png"/><Relationship Id="rId9" Type="http://schemas.openxmlformats.org/officeDocument/2006/relationships/image" Target="../media/image-84-9.png"/><Relationship Id="rId10" Type="http://schemas.openxmlformats.org/officeDocument/2006/relationships/image" Target="../media/image-8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5-1.png"/><Relationship Id="rId2" Type="http://schemas.openxmlformats.org/officeDocument/2006/relationships/image" Target="../media/image-85-2.png"/><Relationship Id="rId3" Type="http://schemas.openxmlformats.org/officeDocument/2006/relationships/image" Target="../media/image-8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6-1.png"/><Relationship Id="rId2" Type="http://schemas.openxmlformats.org/officeDocument/2006/relationships/image" Target="../media/image-86-2.png"/><Relationship Id="rId3" Type="http://schemas.openxmlformats.org/officeDocument/2006/relationships/image" Target="../media/image-86-3.png"/><Relationship Id="rId4" Type="http://schemas.openxmlformats.org/officeDocument/2006/relationships/image" Target="../media/image-86-4.png"/><Relationship Id="rId5" Type="http://schemas.openxmlformats.org/officeDocument/2006/relationships/image" Target="../media/image-86-5.png"/><Relationship Id="rId6" Type="http://schemas.openxmlformats.org/officeDocument/2006/relationships/image" Target="../media/image-86-6.png"/><Relationship Id="rId7" Type="http://schemas.openxmlformats.org/officeDocument/2006/relationships/image" Target="../media/image-86-7.png"/><Relationship Id="rId8" Type="http://schemas.openxmlformats.org/officeDocument/2006/relationships/image" Target="../media/image-86-8.png"/><Relationship Id="rId9" Type="http://schemas.openxmlformats.org/officeDocument/2006/relationships/image" Target="../media/image-86-9.png"/><Relationship Id="rId10" Type="http://schemas.openxmlformats.org/officeDocument/2006/relationships/image" Target="../media/image-86-10.png"/><Relationship Id="rId11" Type="http://schemas.openxmlformats.org/officeDocument/2006/relationships/image" Target="../media/image-86-11.png"/><Relationship Id="rId12" Type="http://schemas.openxmlformats.org/officeDocument/2006/relationships/image" Target="../media/image-8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8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8-1.png"/><Relationship Id="rId2" Type="http://schemas.openxmlformats.org/officeDocument/2006/relationships/image" Target="../media/image-88-2.png"/><Relationship Id="rId3" Type="http://schemas.openxmlformats.org/officeDocument/2006/relationships/image" Target="../media/image-88-3.png"/><Relationship Id="rId4" Type="http://schemas.openxmlformats.org/officeDocument/2006/relationships/image" Target="../media/image-8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0-1.png"/><Relationship Id="rId2" Type="http://schemas.openxmlformats.org/officeDocument/2006/relationships/image" Target="../media/image-9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8288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5394960"/>
            <a:ext cx="12191695" cy="146304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1828800"/>
            <a:ext cx="12191695" cy="457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5" name="Shape 3"/>
          <p:cNvSpPr/>
          <p:nvPr/>
        </p:nvSpPr>
        <p:spPr>
          <a:xfrm>
            <a:off x="0" y="5349240"/>
            <a:ext cx="12191695" cy="457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6" name="Shape 4"/>
          <p:cNvSpPr/>
          <p:nvPr/>
        </p:nvSpPr>
        <p:spPr>
          <a:xfrm>
            <a:off x="4956048" y="384048"/>
            <a:ext cx="2286000" cy="1078992"/>
          </a:xfrm>
          <a:prstGeom prst="roundRect">
            <a:avLst>
              <a:gd name="adj" fmla="val 508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0C2340">
                <a:alpha val="18000"/>
              </a:srgbClr>
            </a:outerShdw>
          </a:effectLst>
        </p:spPr>
      </p:sp>
      <p:pic>
        <p:nvPicPr>
          <p:cNvPr id="7" name="Image 0" descr="/home/claude/work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102352" y="457200"/>
            <a:ext cx="1993392" cy="93268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14400" y="2240280"/>
            <a:ext cx="10360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spc="2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COMMISSAIRES AUX COMPTES — ALGÉRIE · 42 H</a:t>
            </a:r>
            <a:endParaRPr lang="en-US" sz="1250" dirty="0"/>
          </a:p>
        </p:txBody>
      </p:sp>
      <p:sp>
        <p:nvSpPr>
          <p:cNvPr id="9" name="Text 6"/>
          <p:cNvSpPr/>
          <p:nvPr/>
        </p:nvSpPr>
        <p:spPr>
          <a:xfrm>
            <a:off x="914400" y="2697480"/>
            <a:ext cx="10360152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spc="800" kern="0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</a:t>
            </a:r>
            <a:endParaRPr lang="en-US" sz="2000" dirty="0"/>
          </a:p>
        </p:txBody>
      </p:sp>
      <p:sp>
        <p:nvSpPr>
          <p:cNvPr id="10" name="Text 7"/>
          <p:cNvSpPr/>
          <p:nvPr/>
        </p:nvSpPr>
        <p:spPr>
          <a:xfrm>
            <a:off x="914400" y="3200400"/>
            <a:ext cx="10360152" cy="1554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Comptes consolidés</a:t>
            </a:r>
            <a:endParaRPr lang="en-US" sz="4600" dirty="0"/>
          </a:p>
          <a:p>
            <a:pPr algn="ctr" indent="0" marL="0">
              <a:lnSpc>
                <a:spcPct val="102000"/>
              </a:lnSpc>
              <a:buNone/>
            </a:pPr>
            <a:r>
              <a:rPr lang="en-US" sz="4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&amp; synthèse de mission</a:t>
            </a:r>
            <a:endParaRPr lang="en-US" sz="4600" dirty="0"/>
          </a:p>
        </p:txBody>
      </p:sp>
      <p:sp>
        <p:nvSpPr>
          <p:cNvPr id="11" name="Text 8"/>
          <p:cNvSpPr/>
          <p:nvPr/>
        </p:nvSpPr>
        <p:spPr>
          <a:xfrm>
            <a:off x="1371600" y="4800600"/>
            <a:ext cx="944575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dirty="0">
                <a:solidFill>
                  <a:srgbClr val="C7D6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« De l’audit légal des comptes sociaux à la certification des comptes consolidés selon le SCF »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914400" y="5623560"/>
            <a:ext cx="10360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Support de projection — version formateur · 6 heures effectives (08h30 – 16h30)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914400" y="6035040"/>
            <a:ext cx="10360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b="1" spc="1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(CNCC) — Algérie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1 · PÉRIMÈTRE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Définir et faire évoluer le périmètre de consolidation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8680" y="182880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8875" y="2018995"/>
            <a:ext cx="351130" cy="35113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73736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Critères de contrôle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914400" y="269748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Contrôle de droit, de fait, droits de vote potentiels.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Exclusions du périmètre dûment justifiées.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Entrées et sorties en cours d’exercice.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Consolidation au prorata temporis.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21792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537960" y="182880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55" y="2018995"/>
            <a:ext cx="351130" cy="35113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406640" y="1874520"/>
            <a:ext cx="4023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Retraitements de pré-consolidation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6583680" y="269748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Harmonisation des méthodes comptables.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Conversion des comptes des filiales étrangères (Tunisie, Mauritanie).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Retraitements d’homogénéité.</a:t>
            </a:r>
            <a:endParaRPr lang="en-US" sz="1400" dirty="0"/>
          </a:p>
        </p:txBody>
      </p:sp>
      <p:sp>
        <p:nvSpPr>
          <p:cNvPr id="15" name="Text 11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6" name="Text 12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1 · RETRAITEMENTS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Éliminations intra-groupe et écart d’acquisition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5486400" cy="4434840"/>
          </a:xfrm>
          <a:prstGeom prst="roundRect">
            <a:avLst>
              <a:gd name="adj" fmla="val 1649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554480"/>
            <a:ext cx="82296" cy="443484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7" name="Shape 5"/>
          <p:cNvSpPr/>
          <p:nvPr/>
        </p:nvSpPr>
        <p:spPr>
          <a:xfrm>
            <a:off x="868680" y="1828800"/>
            <a:ext cx="731520" cy="73152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8875" y="2018995"/>
            <a:ext cx="351130" cy="35113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3736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Éliminations intra-groupe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914400" y="2697480"/>
            <a:ext cx="484632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Créances / dettes réciproques.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Charges / produits réciproques.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Marges internes sur stocks et immobilisations.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Dividendes intra-groupe.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6263640" y="1554480"/>
            <a:ext cx="534924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583680" y="182880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875" y="2018995"/>
            <a:ext cx="351130" cy="35113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45236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Écart d’acquisition (goodwill)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6629400" y="2651760"/>
            <a:ext cx="475488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Différence entre coût d’acquisition et quote-part de juste valeur des actifs / passifs identifiables.</a:t>
            </a:r>
            <a:endParaRPr lang="en-US" sz="13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SCF : amortissement possible.</a:t>
            </a:r>
            <a:endParaRPr lang="en-US" sz="13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IFRS (IFRS 3 / IAS 36) : non amorti mais testé annuellement.</a:t>
            </a:r>
            <a:endParaRPr lang="en-US" sz="13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Impôts différés sur l’ensemble des retraitements.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1 · SPÉCIFICITÉS ALGÉRIENNES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Groupes publics et contrôles renforcés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06424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8680" y="1874520"/>
            <a:ext cx="868680" cy="8686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537" y="2100377"/>
            <a:ext cx="416966" cy="41696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920240" y="1783080"/>
            <a:ext cx="94183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Consolidation des EPE et groupes publics. </a:t>
            </a:r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entreprises publiques économiques et leurs groupes obéissent aux mêmes principes de consolidation que le secteur privé.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548640" y="3200400"/>
            <a:ext cx="5440680" cy="2743200"/>
          </a:xfrm>
          <a:prstGeom prst="roundRect">
            <a:avLst>
              <a:gd name="adj" fmla="val 266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868680" y="3474720"/>
            <a:ext cx="777240" cy="7772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62" y="3676802"/>
            <a:ext cx="373075" cy="37307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1783080" y="3520440"/>
            <a:ext cx="3931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Inspection Générale des Finances</a:t>
            </a:r>
            <a:endParaRPr lang="en-US" sz="1500" dirty="0"/>
          </a:p>
        </p:txBody>
      </p:sp>
      <p:sp>
        <p:nvSpPr>
          <p:cNvPr id="13" name="Text 9"/>
          <p:cNvSpPr/>
          <p:nvPr/>
        </p:nvSpPr>
        <p:spPr>
          <a:xfrm>
            <a:off x="914400" y="4297680"/>
            <a:ext cx="48463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Exigences supplémentaires de l’IGF en matière de contrôle des comptes consolidés des entités publiques.</a:t>
            </a:r>
            <a:endParaRPr lang="en-US" sz="1350" dirty="0"/>
          </a:p>
        </p:txBody>
      </p:sp>
      <p:sp>
        <p:nvSpPr>
          <p:cNvPr id="14" name="Shape 10"/>
          <p:cNvSpPr/>
          <p:nvPr/>
        </p:nvSpPr>
        <p:spPr>
          <a:xfrm>
            <a:off x="6172200" y="3200400"/>
            <a:ext cx="5440680" cy="2743200"/>
          </a:xfrm>
          <a:prstGeom prst="roundRect">
            <a:avLst>
              <a:gd name="adj" fmla="val 266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5" name="Shape 11"/>
          <p:cNvSpPr/>
          <p:nvPr/>
        </p:nvSpPr>
        <p:spPr>
          <a:xfrm>
            <a:off x="6492240" y="3474720"/>
            <a:ext cx="777240" cy="7772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322" y="3676802"/>
            <a:ext cx="373075" cy="373075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7406640" y="3520440"/>
            <a:ext cx="39319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Cour des Comptes</a:t>
            </a:r>
            <a:endParaRPr lang="en-US" sz="1500" dirty="0"/>
          </a:p>
        </p:txBody>
      </p:sp>
      <p:sp>
        <p:nvSpPr>
          <p:cNvPr id="18" name="Text 13"/>
          <p:cNvSpPr/>
          <p:nvPr/>
        </p:nvSpPr>
        <p:spPr>
          <a:xfrm>
            <a:off x="6537960" y="4297680"/>
            <a:ext cx="484632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Contrôle juridictionnel et exigences propres aux deniers publics, complémentaires de l’audit légal.</a:t>
            </a:r>
            <a:endParaRPr lang="en-US" sz="1350" dirty="0"/>
          </a:p>
        </p:txBody>
      </p:sp>
      <p:sp>
        <p:nvSpPr>
          <p:cNvPr id="19" name="Text 14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0" name="Text 15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1" name="Text 16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09H45 · 0H45 · OUTIL 62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Instructions d’audit : pilotage central / auditeurs locaux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Construire et exploiter des instructions efficaces vers les auditeurs des composants (NAA 600).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</a:t>
            </a:r>
            <a:endParaRPr lang="en-US" sz="9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2 · NAA 600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Trois acteurs, une responsabilité unique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45920"/>
            <a:ext cx="36118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1943100" y="1920240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7070" y="2134210"/>
            <a:ext cx="395021" cy="39502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31520" y="2788920"/>
            <a:ext cx="3246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Auditeur du groupe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777240" y="3200400"/>
            <a:ext cx="3154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Responsable de l’opinion sur les comptes consolidés.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325112" y="1645920"/>
            <a:ext cx="36118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5719572" y="1920240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542" y="2134210"/>
            <a:ext cx="395021" cy="395021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507992" y="2788920"/>
            <a:ext cx="3246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Composant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4553712" y="3200400"/>
            <a:ext cx="3154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Filiale, division ou site entrant dans le périmètre.</a:t>
            </a:r>
            <a:endParaRPr lang="en-US" sz="1200" dirty="0"/>
          </a:p>
        </p:txBody>
      </p:sp>
      <p:sp>
        <p:nvSpPr>
          <p:cNvPr id="15" name="Shape 11"/>
          <p:cNvSpPr/>
          <p:nvPr/>
        </p:nvSpPr>
        <p:spPr>
          <a:xfrm>
            <a:off x="8101584" y="1645920"/>
            <a:ext cx="36118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9496044" y="1920240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014" y="2134210"/>
            <a:ext cx="395021" cy="395021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8284464" y="2788920"/>
            <a:ext cx="3246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Auditeur de composant</a:t>
            </a:r>
            <a:endParaRPr lang="en-US" sz="1500" dirty="0"/>
          </a:p>
        </p:txBody>
      </p:sp>
      <p:sp>
        <p:nvSpPr>
          <p:cNvPr id="19" name="Text 14"/>
          <p:cNvSpPr/>
          <p:nvPr/>
        </p:nvSpPr>
        <p:spPr>
          <a:xfrm>
            <a:off x="8330184" y="3200400"/>
            <a:ext cx="3154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Auditeur local intervenant sur un composant.</a:t>
            </a:r>
            <a:endParaRPr lang="en-US" sz="1200" dirty="0"/>
          </a:p>
        </p:txBody>
      </p:sp>
      <p:sp>
        <p:nvSpPr>
          <p:cNvPr id="20" name="Shape 15"/>
          <p:cNvSpPr/>
          <p:nvPr/>
        </p:nvSpPr>
        <p:spPr>
          <a:xfrm>
            <a:off x="548640" y="3977640"/>
            <a:ext cx="11064240" cy="2011680"/>
          </a:xfrm>
          <a:prstGeom prst="roundRect">
            <a:avLst>
              <a:gd name="adj" fmla="val 3636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548640" y="3977640"/>
            <a:ext cx="82296" cy="201168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22" name="Shape 17"/>
          <p:cNvSpPr/>
          <p:nvPr/>
        </p:nvSpPr>
        <p:spPr>
          <a:xfrm>
            <a:off x="91440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370" y="4511650"/>
            <a:ext cx="395021" cy="395021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965960" y="4206240"/>
            <a:ext cx="91440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Responsabilité unique</a:t>
            </a:r>
            <a:endParaRPr lang="en-US" sz="1700" dirty="0"/>
          </a:p>
        </p:txBody>
      </p:sp>
      <p:sp>
        <p:nvSpPr>
          <p:cNvPr id="25" name="Text 19"/>
          <p:cNvSpPr/>
          <p:nvPr/>
        </p:nvSpPr>
        <p:spPr>
          <a:xfrm>
            <a:off x="1965960" y="4663440"/>
            <a:ext cx="932688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Dans le rapport, l’opinion sur les comptes consolidés relève de la SEULE responsabilité de l’auditeur du groupe : il n’existe aucun partage de responsabilité avec les auditeurs de composants.</a:t>
            </a:r>
            <a:endParaRPr lang="en-US" sz="1400" dirty="0"/>
          </a:p>
        </p:txBody>
      </p:sp>
      <p:sp>
        <p:nvSpPr>
          <p:cNvPr id="26" name="Text 20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7" name="Text 21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8" name="Text 22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</a:t>
            </a:r>
            <a:endParaRPr lang="en-US" sz="9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2 · HIÉRARCHISATION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Adapter l’effort d’audit à l’importance des composants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91640"/>
            <a:ext cx="1106424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8680" y="1920240"/>
            <a:ext cx="868680" cy="8686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537" y="2146097"/>
            <a:ext cx="416966" cy="41696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965960" y="1874520"/>
            <a:ext cx="4206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Composants significatifs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6263640" y="1947672"/>
            <a:ext cx="36576" cy="822960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10" name="Text 7"/>
          <p:cNvSpPr/>
          <p:nvPr/>
        </p:nvSpPr>
        <p:spPr>
          <a:xfrm>
            <a:off x="6492240" y="1874520"/>
            <a:ext cx="49377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 complet ou procédures ciblées sur les risques identifiés.</a:t>
            </a:r>
            <a:endParaRPr lang="en-US" sz="1350" dirty="0"/>
          </a:p>
        </p:txBody>
      </p:sp>
      <p:sp>
        <p:nvSpPr>
          <p:cNvPr id="11" name="Shape 8"/>
          <p:cNvSpPr/>
          <p:nvPr/>
        </p:nvSpPr>
        <p:spPr>
          <a:xfrm>
            <a:off x="548640" y="3154680"/>
            <a:ext cx="1106424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868680" y="3383280"/>
            <a:ext cx="868680" cy="8686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37" y="3609137"/>
            <a:ext cx="416966" cy="41696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965960" y="3337560"/>
            <a:ext cx="4206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Composants non significatifs</a:t>
            </a:r>
            <a:endParaRPr lang="en-US" sz="1600" dirty="0"/>
          </a:p>
        </p:txBody>
      </p:sp>
      <p:sp>
        <p:nvSpPr>
          <p:cNvPr id="15" name="Shape 11"/>
          <p:cNvSpPr/>
          <p:nvPr/>
        </p:nvSpPr>
        <p:spPr>
          <a:xfrm>
            <a:off x="6263640" y="3410712"/>
            <a:ext cx="36576" cy="822960"/>
          </a:xfrm>
          <a:prstGeom prst="rect">
            <a:avLst/>
          </a:prstGeom>
          <a:solidFill>
            <a:srgbClr val="0073C6"/>
          </a:solidFill>
          <a:ln/>
        </p:spPr>
      </p:sp>
      <p:sp>
        <p:nvSpPr>
          <p:cNvPr id="16" name="Text 12"/>
          <p:cNvSpPr/>
          <p:nvPr/>
        </p:nvSpPr>
        <p:spPr>
          <a:xfrm>
            <a:off x="6492240" y="3337560"/>
            <a:ext cx="49377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Procédures analytiques conduites au niveau du groupe.</a:t>
            </a:r>
            <a:endParaRPr lang="en-US" sz="1350" dirty="0"/>
          </a:p>
        </p:txBody>
      </p:sp>
      <p:sp>
        <p:nvSpPr>
          <p:cNvPr id="17" name="Shape 13"/>
          <p:cNvSpPr/>
          <p:nvPr/>
        </p:nvSpPr>
        <p:spPr>
          <a:xfrm>
            <a:off x="548640" y="4617720"/>
            <a:ext cx="1106424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868680" y="4846320"/>
            <a:ext cx="868680" cy="8686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37" y="5072177"/>
            <a:ext cx="416966" cy="416966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1965960" y="4800600"/>
            <a:ext cx="420624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Exclusion éventuelle</a:t>
            </a:r>
            <a:endParaRPr lang="en-US" sz="1600" dirty="0"/>
          </a:p>
        </p:txBody>
      </p:sp>
      <p:sp>
        <p:nvSpPr>
          <p:cNvPr id="21" name="Shape 16"/>
          <p:cNvSpPr/>
          <p:nvPr/>
        </p:nvSpPr>
        <p:spPr>
          <a:xfrm>
            <a:off x="6263640" y="4873752"/>
            <a:ext cx="36576" cy="82296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22" name="Text 17"/>
          <p:cNvSpPr/>
          <p:nvPr/>
        </p:nvSpPr>
        <p:spPr>
          <a:xfrm>
            <a:off x="6492240" y="4800600"/>
            <a:ext cx="49377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Possible mais devant être dûment justifiée.</a:t>
            </a:r>
            <a:endParaRPr lang="en-US" sz="1350" dirty="0"/>
          </a:p>
        </p:txBody>
      </p:sp>
      <p:sp>
        <p:nvSpPr>
          <p:cNvPr id="23" name="Text 18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4" name="Text 19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5" name="Text 20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</a:t>
            </a:r>
            <a:endParaRPr lang="en-US" sz="9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2 · CONTENU DES INSTRUCTIONS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Seuils en cascade et exigences transmises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8680" y="1828800"/>
            <a:ext cx="731520" cy="73152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8875" y="2018995"/>
            <a:ext cx="351130" cy="35113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73736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Seuils en cascade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914400" y="269748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300"/>
              </a:spcAft>
              <a:buSzPct val="100000"/>
              <a:buChar char="•"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Seuil de signification du groupe.</a:t>
            </a:r>
            <a:endParaRPr lang="en-US" sz="1400" dirty="0"/>
          </a:p>
          <a:p>
            <a:pPr marL="177800" indent="-177800">
              <a:spcAft>
                <a:spcPts val="1300"/>
              </a:spcAft>
              <a:buSzPct val="100000"/>
              <a:buChar char="•"/>
            </a:pPr>
            <a:r>
              <a:rPr lang="en-US" sz="14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Seuil par composant — inférieur au seuil du groupe.</a:t>
            </a:r>
            <a:endParaRPr lang="en-US" sz="1400" dirty="0"/>
          </a:p>
          <a:p>
            <a:pPr marL="177800" indent="-177800">
              <a:spcAft>
                <a:spcPts val="1300"/>
              </a:spcAft>
              <a:buSzPct val="100000"/>
              <a:buChar char="•"/>
            </a:pPr>
            <a:r>
              <a:rPr lang="en-US" sz="14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Seuil d’investigation.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21792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537960" y="182880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55" y="2018995"/>
            <a:ext cx="351130" cy="35113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40664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Contenu transmis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583680" y="260604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Exigences déontologiques (Code de déontologie, loi 10-01) et d’indépendance.</a:t>
            </a:r>
            <a:endParaRPr lang="en-US" sz="13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Risques identifiés et calendrier.</a:t>
            </a:r>
            <a:endParaRPr lang="en-US" sz="13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Formats standardisés de reporting package.</a:t>
            </a:r>
            <a:endParaRPr lang="en-US" sz="13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Points d’attention par cycle.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6" name="Text 12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</a:t>
            </a:r>
            <a:endParaRPr lang="en-US" sz="9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2 · SUIVI ET INTERNATIONAL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Piloter les composants à distance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8680" y="182880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8875" y="2018995"/>
            <a:ext cx="351130" cy="35113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73736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Suivi des travaux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914400" y="269748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Accusés de réception des instructions.</a:t>
            </a:r>
            <a:endParaRPr lang="en-US" sz="140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Revue des livrables.</a:t>
            </a:r>
            <a:endParaRPr lang="en-US" sz="140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4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Dialogue avec les auditeurs locaux.</a:t>
            </a:r>
            <a:endParaRPr lang="en-US" sz="140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4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Revue des dossiers des composants significatifs.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21792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537960" y="182880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55" y="2018995"/>
            <a:ext cx="351130" cy="35113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40664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Contexte international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6583680" y="269748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Langues : français, arabe, anglais.</a:t>
            </a:r>
            <a:endParaRPr lang="en-US" sz="13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Fuseaux horaires et coordination.</a:t>
            </a:r>
            <a:endParaRPr lang="en-US" sz="13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3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Référentiels comptables locaux (Tunisie, Mauritanie, Afrique subsaharienne).</a:t>
            </a:r>
            <a:endParaRPr lang="en-US" sz="13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Conversion en monnaie de consolidation.</a:t>
            </a:r>
            <a:endParaRPr lang="en-US" sz="1350" dirty="0"/>
          </a:p>
        </p:txBody>
      </p:sp>
      <p:sp>
        <p:nvSpPr>
          <p:cNvPr id="15" name="Text 11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6" name="Text 12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17</a:t>
            </a:r>
            <a:endParaRPr lang="en-US" sz="9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3" name="Text 1"/>
          <p:cNvSpPr/>
          <p:nvPr/>
        </p:nvSpPr>
        <p:spPr>
          <a:xfrm>
            <a:off x="1005840" y="137160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300" kern="0" dirty="0">
                <a:solidFill>
                  <a:srgbClr val="C8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 EN PRATIQUE — ATELIER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1005840" y="2011680"/>
            <a:ext cx="1005840" cy="1005840"/>
          </a:xfrm>
          <a:prstGeom prst="ellipse">
            <a:avLst/>
          </a:prstGeom>
          <a:solidFill>
            <a:srgbClr val="13315A"/>
          </a:solidFill>
          <a:ln w="12700">
            <a:solidFill>
              <a:srgbClr val="13315A"/>
            </a:solidFill>
            <a:prstDash val="solid"/>
          </a:ln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7358" y="2273198"/>
            <a:ext cx="482803" cy="48280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77440" y="2057400"/>
            <a:ext cx="89611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Rédiger le courrier d’instructions à l’auditeur de la filiale tunisienne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005840" y="338328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courrier, adressé pour un groupe algérien, doit préciser :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1005840" y="3931920"/>
            <a:ext cx="2212848" cy="548640"/>
          </a:xfrm>
          <a:prstGeom prst="roundRect">
            <a:avLst>
              <a:gd name="adj" fmla="val 50000"/>
            </a:avLst>
          </a:prstGeom>
          <a:solidFill>
            <a:srgbClr val="13315A"/>
          </a:solidFill>
          <a:ln w="12700">
            <a:solidFill>
              <a:srgbClr val="1E49C9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05840" y="3931920"/>
            <a:ext cx="221284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Seuil de composant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3447288" y="3931920"/>
            <a:ext cx="2212848" cy="548640"/>
          </a:xfrm>
          <a:prstGeom prst="roundRect">
            <a:avLst>
              <a:gd name="adj" fmla="val 50000"/>
            </a:avLst>
          </a:prstGeom>
          <a:solidFill>
            <a:srgbClr val="13315A"/>
          </a:solidFill>
          <a:ln w="12700">
            <a:solidFill>
              <a:srgbClr val="1E49C9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3447288" y="3931920"/>
            <a:ext cx="2212848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Risques identifiés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5888736" y="3931920"/>
            <a:ext cx="1371600" cy="548640"/>
          </a:xfrm>
          <a:prstGeom prst="roundRect">
            <a:avLst>
              <a:gd name="adj" fmla="val 50000"/>
            </a:avLst>
          </a:prstGeom>
          <a:solidFill>
            <a:srgbClr val="13315A"/>
          </a:solidFill>
          <a:ln w="12700">
            <a:solidFill>
              <a:srgbClr val="1E49C9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5888736" y="3931920"/>
            <a:ext cx="1371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Calendrier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7488936" y="3931920"/>
            <a:ext cx="3159252" cy="548640"/>
          </a:xfrm>
          <a:prstGeom prst="roundRect">
            <a:avLst>
              <a:gd name="adj" fmla="val 50000"/>
            </a:avLst>
          </a:prstGeom>
          <a:solidFill>
            <a:srgbClr val="13315A"/>
          </a:solidFill>
          <a:ln w="12700">
            <a:solidFill>
              <a:srgbClr val="1E49C9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488936" y="3931920"/>
            <a:ext cx="315925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Format du reporting package</a:t>
            </a:r>
            <a:endParaRPr lang="en-US" sz="1250" dirty="0"/>
          </a:p>
        </p:txBody>
      </p:sp>
      <p:sp>
        <p:nvSpPr>
          <p:cNvPr id="16" name="Shape 13"/>
          <p:cNvSpPr/>
          <p:nvPr/>
        </p:nvSpPr>
        <p:spPr>
          <a:xfrm>
            <a:off x="1005840" y="3931920"/>
            <a:ext cx="2843784" cy="548640"/>
          </a:xfrm>
          <a:prstGeom prst="roundRect">
            <a:avLst>
              <a:gd name="adj" fmla="val 50000"/>
            </a:avLst>
          </a:prstGeom>
          <a:solidFill>
            <a:srgbClr val="13315A"/>
          </a:solidFill>
          <a:ln w="12700">
            <a:solidFill>
              <a:srgbClr val="1E49C9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05840" y="3931920"/>
            <a:ext cx="2843784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Exigences d’indépendance</a:t>
            </a:r>
            <a:endParaRPr lang="en-US" sz="1250" dirty="0"/>
          </a:p>
        </p:txBody>
      </p:sp>
      <p:sp>
        <p:nvSpPr>
          <p:cNvPr id="18" name="Shape 15"/>
          <p:cNvSpPr/>
          <p:nvPr/>
        </p:nvSpPr>
        <p:spPr>
          <a:xfrm>
            <a:off x="1005840" y="4846320"/>
            <a:ext cx="10149840" cy="914400"/>
          </a:xfrm>
          <a:prstGeom prst="roundRect">
            <a:avLst>
              <a:gd name="adj" fmla="val 6000"/>
            </a:avLst>
          </a:prstGeom>
          <a:solidFill>
            <a:srgbClr val="0A1C33"/>
          </a:solidFill>
          <a:ln w="12700">
            <a:solidFill>
              <a:srgbClr val="1E49C9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1280160" y="4846320"/>
            <a:ext cx="96012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50" i="1" dirty="0">
                <a:solidFill>
                  <a:srgbClr val="C7D6E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Astuce : standardiser le format du reporting package facilite la consolidation et la revue des composants étrangers.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1" name="Text 1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18</a:t>
            </a:r>
            <a:endParaRPr lang="en-US" sz="9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10H30 · 1H15 · OUTIL 63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Revue du TVCP : outil central de contrôle de la consolidation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Lire le tableau de variation des capitaux propres consolidés de façon critique et y détecter les anomalies.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19</a:t>
            </a:r>
            <a:endParaRPr lang="en-US" sz="9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DE RÉFÉRENCE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Adossement au référentiel et au cadre normatif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08760"/>
            <a:ext cx="5532120" cy="4480560"/>
          </a:xfrm>
          <a:prstGeom prst="roundRect">
            <a:avLst>
              <a:gd name="adj" fmla="val 163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8680" y="1783080"/>
            <a:ext cx="777240" cy="7772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762" y="1985162"/>
            <a:ext cx="373075" cy="3730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783080" y="1828800"/>
            <a:ext cx="4023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« Boîte à outils de l’Auditeur financier »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914400" y="2697480"/>
            <a:ext cx="484632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Ouvrage : S. Boccon-Gibod &amp; É. Vilmint, Dunod, 3ᵉ éd. (2022)</a:t>
            </a:r>
            <a:endParaRPr lang="en-US" sz="13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Dossier 8 — Outils 61 à 67</a:t>
            </a:r>
            <a:endParaRPr lang="en-US" sz="13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Outils transversaux : 60, 15 et 16</a:t>
            </a:r>
            <a:endParaRPr lang="en-US" sz="13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Transposition adaptée au cadre algérien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6263640" y="1508760"/>
            <a:ext cx="5349240" cy="4480560"/>
          </a:xfrm>
          <a:prstGeom prst="roundRect">
            <a:avLst>
              <a:gd name="adj" fmla="val 1633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263640" y="1508760"/>
            <a:ext cx="82296" cy="448056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2" name="Shape 9"/>
          <p:cNvSpPr/>
          <p:nvPr/>
        </p:nvSpPr>
        <p:spPr>
          <a:xfrm>
            <a:off x="6583680" y="1783080"/>
            <a:ext cx="777240" cy="77724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762" y="1985162"/>
            <a:ext cx="373075" cy="373075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498080" y="1828800"/>
            <a:ext cx="3840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Cadre d’audit algérien mobilisé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6629400" y="2697480"/>
            <a:ext cx="46634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SCF — section dédiée aux comptes consolidés</a:t>
            </a:r>
            <a:endParaRPr lang="en-US" sz="13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Articulation possible avec les IFRS (groupes ayant opté)</a:t>
            </a:r>
            <a:endParaRPr lang="en-US" sz="13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600 — audit d’un groupe</a:t>
            </a:r>
            <a:endParaRPr lang="en-US" sz="13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NAGQ 1 — gestion de la qualité</a:t>
            </a:r>
            <a:endParaRPr lang="en-US" sz="13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700 / 705 / 706 — rapport et opinion</a:t>
            </a:r>
            <a:endParaRPr lang="en-US" sz="130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3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Décret exécutif n° 11-202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3 · LE TVCP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 état de synthèse qui révèle toute la mécanique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064240" cy="1371600"/>
          </a:xfrm>
          <a:prstGeom prst="roundRect">
            <a:avLst>
              <a:gd name="adj" fmla="val 5333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914400" y="187452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70" y="2088490"/>
            <a:ext cx="395021" cy="39502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965960" y="1691640"/>
            <a:ext cx="932688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TVCP fait apparaître, en une seule page, le passage du capital social aux capitaux propres consolidés — en isolant la part du groupe et les intérêts minoritaires.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548640" y="315468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Colonnes-clés du TVCP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548640" y="3611880"/>
            <a:ext cx="2670048" cy="914400"/>
          </a:xfrm>
          <a:prstGeom prst="roundRect">
            <a:avLst>
              <a:gd name="adj" fmla="val 5000"/>
            </a:avLst>
          </a:prstGeom>
          <a:solidFill>
            <a:srgbClr val="EAF1FA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0080" y="3611880"/>
            <a:ext cx="248716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Solde N-1</a:t>
            </a:r>
            <a:endParaRPr lang="en-US" sz="1200" dirty="0"/>
          </a:p>
        </p:txBody>
      </p:sp>
      <p:sp>
        <p:nvSpPr>
          <p:cNvPr id="12" name="Shape 9"/>
          <p:cNvSpPr/>
          <p:nvPr/>
        </p:nvSpPr>
        <p:spPr>
          <a:xfrm>
            <a:off x="3346704" y="3611880"/>
            <a:ext cx="2670048" cy="914400"/>
          </a:xfrm>
          <a:prstGeom prst="roundRect">
            <a:avLst>
              <a:gd name="adj" fmla="val 5000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438144" y="3611880"/>
            <a:ext cx="248716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Résultat net consolidé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6144768" y="3611880"/>
            <a:ext cx="2670048" cy="914400"/>
          </a:xfrm>
          <a:prstGeom prst="roundRect">
            <a:avLst>
              <a:gd name="adj" fmla="val 5000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236208" y="3611880"/>
            <a:ext cx="248716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Dividendes versés</a:t>
            </a:r>
            <a:endParaRPr lang="en-US" sz="1200" dirty="0"/>
          </a:p>
        </p:txBody>
      </p:sp>
      <p:sp>
        <p:nvSpPr>
          <p:cNvPr id="16" name="Shape 13"/>
          <p:cNvSpPr/>
          <p:nvPr/>
        </p:nvSpPr>
        <p:spPr>
          <a:xfrm>
            <a:off x="8942832" y="3611880"/>
            <a:ext cx="2670048" cy="914400"/>
          </a:xfrm>
          <a:prstGeom prst="roundRect">
            <a:avLst>
              <a:gd name="adj" fmla="val 5000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9034272" y="3611880"/>
            <a:ext cx="248716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Mouvements de périmètre</a:t>
            </a:r>
            <a:endParaRPr lang="en-US" sz="1200" dirty="0"/>
          </a:p>
        </p:txBody>
      </p:sp>
      <p:sp>
        <p:nvSpPr>
          <p:cNvPr id="18" name="Shape 15"/>
          <p:cNvSpPr/>
          <p:nvPr/>
        </p:nvSpPr>
        <p:spPr>
          <a:xfrm>
            <a:off x="548640" y="4654296"/>
            <a:ext cx="2670048" cy="914400"/>
          </a:xfrm>
          <a:prstGeom prst="roundRect">
            <a:avLst>
              <a:gd name="adj" fmla="val 5000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640080" y="4654296"/>
            <a:ext cx="248716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Opérations sur capital</a:t>
            </a:r>
            <a:endParaRPr lang="en-US" sz="1200" dirty="0"/>
          </a:p>
        </p:txBody>
      </p:sp>
      <p:sp>
        <p:nvSpPr>
          <p:cNvPr id="20" name="Shape 17"/>
          <p:cNvSpPr/>
          <p:nvPr/>
        </p:nvSpPr>
        <p:spPr>
          <a:xfrm>
            <a:off x="3346704" y="4654296"/>
            <a:ext cx="2670048" cy="914400"/>
          </a:xfrm>
          <a:prstGeom prst="roundRect">
            <a:avLst>
              <a:gd name="adj" fmla="val 5000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3438144" y="4654296"/>
            <a:ext cx="248716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Écarts de conversion</a:t>
            </a:r>
            <a:endParaRPr lang="en-US" sz="1200" dirty="0"/>
          </a:p>
        </p:txBody>
      </p:sp>
      <p:sp>
        <p:nvSpPr>
          <p:cNvPr id="22" name="Shape 19"/>
          <p:cNvSpPr/>
          <p:nvPr/>
        </p:nvSpPr>
        <p:spPr>
          <a:xfrm>
            <a:off x="6144768" y="4654296"/>
            <a:ext cx="2670048" cy="914400"/>
          </a:xfrm>
          <a:prstGeom prst="roundRect">
            <a:avLst>
              <a:gd name="adj" fmla="val 5000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23" name="Text 20"/>
          <p:cNvSpPr/>
          <p:nvPr/>
        </p:nvSpPr>
        <p:spPr>
          <a:xfrm>
            <a:off x="6236208" y="4654296"/>
            <a:ext cx="248716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Mouvements directs en réserves</a:t>
            </a:r>
            <a:endParaRPr lang="en-US" sz="1200" dirty="0"/>
          </a:p>
        </p:txBody>
      </p:sp>
      <p:sp>
        <p:nvSpPr>
          <p:cNvPr id="24" name="Shape 21"/>
          <p:cNvSpPr/>
          <p:nvPr/>
        </p:nvSpPr>
        <p:spPr>
          <a:xfrm>
            <a:off x="8942832" y="4654296"/>
            <a:ext cx="2670048" cy="914400"/>
          </a:xfrm>
          <a:prstGeom prst="roundRect">
            <a:avLst>
              <a:gd name="adj" fmla="val 5000"/>
            </a:avLst>
          </a:prstGeom>
          <a:solidFill>
            <a:srgbClr val="EAF1FA"/>
          </a:solidFill>
          <a:ln w="19050">
            <a:solidFill>
              <a:srgbClr val="1E49C9"/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9034272" y="4654296"/>
            <a:ext cx="248716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Solde N (à boucler)</a:t>
            </a:r>
            <a:endParaRPr lang="en-US" sz="1200" dirty="0"/>
          </a:p>
        </p:txBody>
      </p:sp>
      <p:sp>
        <p:nvSpPr>
          <p:cNvPr id="26" name="Text 2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7" name="Text 2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8" name="Text 2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</a:t>
            </a:r>
            <a:endParaRPr lang="en-US" sz="9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3 · SIGNAUX D’ALERTE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 qui doit déclencher une investigation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91640"/>
            <a:ext cx="1106424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691640"/>
            <a:ext cx="73152" cy="132588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7" name="Shape 5"/>
          <p:cNvSpPr/>
          <p:nvPr/>
        </p:nvSpPr>
        <p:spPr>
          <a:xfrm>
            <a:off x="914400" y="1938528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70" y="2152498"/>
            <a:ext cx="395021" cy="395021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920240" y="1828800"/>
            <a:ext cx="39319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Mouvements directs en réserves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6035040" y="1828800"/>
            <a:ext cx="539496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 de méthode (IAS 8), écarts actuariels, écarts de conversion — vérifier le bien-fondé et l’information en annexe.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548640" y="3154680"/>
            <a:ext cx="1106424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548640" y="3154680"/>
            <a:ext cx="73152" cy="132588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13" name="Shape 10"/>
          <p:cNvSpPr/>
          <p:nvPr/>
        </p:nvSpPr>
        <p:spPr>
          <a:xfrm>
            <a:off x="914400" y="3401568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70" y="3615538"/>
            <a:ext cx="395021" cy="395021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920240" y="3291840"/>
            <a:ext cx="39319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Variations de périmètre non documentées</a:t>
            </a:r>
            <a:endParaRPr lang="en-US" sz="1550" dirty="0"/>
          </a:p>
        </p:txBody>
      </p:sp>
      <p:sp>
        <p:nvSpPr>
          <p:cNvPr id="16" name="Text 12"/>
          <p:cNvSpPr/>
          <p:nvPr/>
        </p:nvSpPr>
        <p:spPr>
          <a:xfrm>
            <a:off x="6035040" y="3291840"/>
            <a:ext cx="539496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Intérêts minoritaires incohérents avec les pourcentages d’intérêt détenus.</a:t>
            </a:r>
            <a:endParaRPr lang="en-US" sz="1300" dirty="0"/>
          </a:p>
        </p:txBody>
      </p:sp>
      <p:sp>
        <p:nvSpPr>
          <p:cNvPr id="17" name="Shape 13"/>
          <p:cNvSpPr/>
          <p:nvPr/>
        </p:nvSpPr>
        <p:spPr>
          <a:xfrm>
            <a:off x="548640" y="4617720"/>
            <a:ext cx="1106424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548640" y="4617720"/>
            <a:ext cx="73152" cy="132588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19" name="Shape 15"/>
          <p:cNvSpPr/>
          <p:nvPr/>
        </p:nvSpPr>
        <p:spPr>
          <a:xfrm>
            <a:off x="914400" y="4864608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70" y="5078578"/>
            <a:ext cx="395021" cy="395021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920240" y="4754880"/>
            <a:ext cx="39319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Totaux qui ne bouclent pas</a:t>
            </a:r>
            <a:endParaRPr lang="en-US" sz="1550" dirty="0"/>
          </a:p>
        </p:txBody>
      </p:sp>
      <p:sp>
        <p:nvSpPr>
          <p:cNvPr id="22" name="Text 17"/>
          <p:cNvSpPr/>
          <p:nvPr/>
        </p:nvSpPr>
        <p:spPr>
          <a:xfrm>
            <a:off x="6035040" y="4754880"/>
            <a:ext cx="539496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Incohérence avec le bilan consolidé, le résultat global et le tableau de flux consolidé.</a:t>
            </a:r>
            <a:endParaRPr lang="en-US" sz="1300" dirty="0"/>
          </a:p>
        </p:txBody>
      </p:sp>
      <p:sp>
        <p:nvSpPr>
          <p:cNvPr id="23" name="Text 18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4" name="Text 19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5" name="Text 20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21</a:t>
            </a:r>
            <a:endParaRPr lang="en-US" sz="9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3 · LECTURE CHIFFRÉE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Boucler les capitaux propres part du groupe (en M DA)</a:t>
            </a:r>
            <a:endParaRPr lang="en-US" sz="2600" dirty="0"/>
          </a:p>
        </p:txBody>
      </p:sp>
      <p:graphicFrame>
        <p:nvGraphicFramePr>
          <p:cNvPr id="5" name="Chart 0" descr=""/>
          <p:cNvGraphicFramePr/>
          <p:nvPr/>
        </p:nvGraphicFramePr>
        <p:xfrm>
          <a:off x="548640" y="1645920"/>
          <a:ext cx="6675120" cy="41148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6" name="Shape 3"/>
          <p:cNvSpPr/>
          <p:nvPr/>
        </p:nvSpPr>
        <p:spPr>
          <a:xfrm>
            <a:off x="7406640" y="1645920"/>
            <a:ext cx="4206240" cy="4114800"/>
          </a:xfrm>
          <a:prstGeom prst="roundRect">
            <a:avLst>
              <a:gd name="adj" fmla="val 1778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7406640" y="1645920"/>
            <a:ext cx="82296" cy="41148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8" name="Text 5"/>
          <p:cNvSpPr/>
          <p:nvPr/>
        </p:nvSpPr>
        <p:spPr>
          <a:xfrm>
            <a:off x="7680960" y="182880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calcul</a:t>
            </a:r>
            <a:endParaRPr lang="en-US" sz="1700" dirty="0"/>
          </a:p>
        </p:txBody>
      </p:sp>
      <p:sp>
        <p:nvSpPr>
          <p:cNvPr id="9" name="Text 6"/>
          <p:cNvSpPr/>
          <p:nvPr/>
        </p:nvSpPr>
        <p:spPr>
          <a:xfrm>
            <a:off x="7680960" y="2331720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1 200 + 180 − 60 − 25 + 15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7680960" y="2788920"/>
            <a:ext cx="37490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B8F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= 1 310 M DA</a:t>
            </a:r>
            <a:endParaRPr lang="en-US" sz="2600" dirty="0"/>
          </a:p>
        </p:txBody>
      </p:sp>
      <p:sp>
        <p:nvSpPr>
          <p:cNvPr id="11" name="Shape 8"/>
          <p:cNvSpPr/>
          <p:nvPr/>
        </p:nvSpPr>
        <p:spPr>
          <a:xfrm>
            <a:off x="7680960" y="3474720"/>
            <a:ext cx="3566160" cy="0"/>
          </a:xfrm>
          <a:prstGeom prst="line">
            <a:avLst/>
          </a:prstGeom>
          <a:noFill/>
          <a:ln w="12700">
            <a:solidFill>
              <a:srgbClr val="2A4A7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680960" y="3611880"/>
            <a:ext cx="37033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Contrôle : ce solde doit être identique à la ligne « capitaux propres part du groupe » du bilan consolidé N.</a:t>
            </a:r>
            <a:endParaRPr lang="en-US" sz="1250" dirty="0"/>
          </a:p>
        </p:txBody>
      </p:sp>
      <p:sp>
        <p:nvSpPr>
          <p:cNvPr id="13" name="Text 10"/>
          <p:cNvSpPr/>
          <p:nvPr/>
        </p:nvSpPr>
        <p:spPr>
          <a:xfrm>
            <a:off x="7680960" y="4663440"/>
            <a:ext cx="370332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i="1" dirty="0">
                <a:solidFill>
                  <a:srgbClr val="C8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Tout écart est un point d’investigation prioritaire ; le −25 doit être justifié en annexe (IAS 8).</a:t>
            </a:r>
            <a:endParaRPr lang="en-US" sz="1250" dirty="0"/>
          </a:p>
        </p:txBody>
      </p:sp>
      <p:sp>
        <p:nvSpPr>
          <p:cNvPr id="14" name="Text 11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5" name="Text 12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6" name="Text 13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22</a:t>
            </a:r>
            <a:endParaRPr lang="en-US" sz="9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3 · MISE EN PRATIQUE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Auditer le TVCP d’un groupe algérien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45920"/>
            <a:ext cx="11064240" cy="146304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914400" y="1920240"/>
            <a:ext cx="868680" cy="8686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0257" y="2146097"/>
            <a:ext cx="416966" cy="41696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965960" y="1737360"/>
            <a:ext cx="9418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7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À partir du TVCP fourni, conduire une revue complète des capitaux propres consolidés.</a:t>
            </a:r>
            <a:endParaRPr lang="en-US" sz="1700" dirty="0"/>
          </a:p>
        </p:txBody>
      </p:sp>
      <p:sp>
        <p:nvSpPr>
          <p:cNvPr id="9" name="Shape 6"/>
          <p:cNvSpPr/>
          <p:nvPr/>
        </p:nvSpPr>
        <p:spPr>
          <a:xfrm>
            <a:off x="548640" y="3337560"/>
            <a:ext cx="3611880" cy="2606040"/>
          </a:xfrm>
          <a:prstGeom prst="roundRect">
            <a:avLst>
              <a:gd name="adj" fmla="val 280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0" name="Text 7"/>
          <p:cNvSpPr/>
          <p:nvPr/>
        </p:nvSpPr>
        <p:spPr>
          <a:xfrm>
            <a:off x="777240" y="3520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AF1F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3000" dirty="0"/>
          </a:p>
        </p:txBody>
      </p:sp>
      <p:sp>
        <p:nvSpPr>
          <p:cNvPr id="11" name="Shape 8"/>
          <p:cNvSpPr/>
          <p:nvPr/>
        </p:nvSpPr>
        <p:spPr>
          <a:xfrm>
            <a:off x="3246120" y="3566160"/>
            <a:ext cx="658368" cy="658368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296" y="3737336"/>
            <a:ext cx="316017" cy="316017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822960" y="4480560"/>
            <a:ext cx="3063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Boucler les totaux</a:t>
            </a:r>
            <a:endParaRPr lang="en-US" sz="1500" dirty="0"/>
          </a:p>
        </p:txBody>
      </p:sp>
      <p:sp>
        <p:nvSpPr>
          <p:cNvPr id="14" name="Text 10"/>
          <p:cNvSpPr/>
          <p:nvPr/>
        </p:nvSpPr>
        <p:spPr>
          <a:xfrm>
            <a:off x="822960" y="5029200"/>
            <a:ext cx="3063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Réconcilier le solde N du TVCP avec le bilan consolidé.</a:t>
            </a:r>
            <a:endParaRPr lang="en-US" sz="1250" dirty="0"/>
          </a:p>
        </p:txBody>
      </p:sp>
      <p:sp>
        <p:nvSpPr>
          <p:cNvPr id="15" name="Shape 11"/>
          <p:cNvSpPr/>
          <p:nvPr/>
        </p:nvSpPr>
        <p:spPr>
          <a:xfrm>
            <a:off x="4325112" y="3337560"/>
            <a:ext cx="3611880" cy="2606040"/>
          </a:xfrm>
          <a:prstGeom prst="roundRect">
            <a:avLst>
              <a:gd name="adj" fmla="val 280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6" name="Text 12"/>
          <p:cNvSpPr/>
          <p:nvPr/>
        </p:nvSpPr>
        <p:spPr>
          <a:xfrm>
            <a:off x="4553712" y="3520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AF1F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3000" dirty="0"/>
          </a:p>
        </p:txBody>
      </p:sp>
      <p:sp>
        <p:nvSpPr>
          <p:cNvPr id="17" name="Shape 13"/>
          <p:cNvSpPr/>
          <p:nvPr/>
        </p:nvSpPr>
        <p:spPr>
          <a:xfrm>
            <a:off x="7022592" y="3566160"/>
            <a:ext cx="658368" cy="658368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68" y="3737336"/>
            <a:ext cx="316017" cy="31601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4599432" y="4480560"/>
            <a:ext cx="3063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Expliquer chaque mouvement</a:t>
            </a:r>
            <a:endParaRPr lang="en-US" sz="1500" dirty="0"/>
          </a:p>
        </p:txBody>
      </p:sp>
      <p:sp>
        <p:nvSpPr>
          <p:cNvPr id="20" name="Text 15"/>
          <p:cNvSpPr/>
          <p:nvPr/>
        </p:nvSpPr>
        <p:spPr>
          <a:xfrm>
            <a:off x="4599432" y="5029200"/>
            <a:ext cx="3063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Justifier tout mouvement direct en réserves (IAS 8).</a:t>
            </a:r>
            <a:endParaRPr lang="en-US" sz="1250" dirty="0"/>
          </a:p>
        </p:txBody>
      </p:sp>
      <p:sp>
        <p:nvSpPr>
          <p:cNvPr id="21" name="Shape 16"/>
          <p:cNvSpPr/>
          <p:nvPr/>
        </p:nvSpPr>
        <p:spPr>
          <a:xfrm>
            <a:off x="8101584" y="3337560"/>
            <a:ext cx="3611880" cy="2606040"/>
          </a:xfrm>
          <a:prstGeom prst="roundRect">
            <a:avLst>
              <a:gd name="adj" fmla="val 280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2" name="Text 17"/>
          <p:cNvSpPr/>
          <p:nvPr/>
        </p:nvSpPr>
        <p:spPr>
          <a:xfrm>
            <a:off x="8330184" y="3520440"/>
            <a:ext cx="640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AF1F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3000" dirty="0"/>
          </a:p>
        </p:txBody>
      </p:sp>
      <p:sp>
        <p:nvSpPr>
          <p:cNvPr id="23" name="Shape 18"/>
          <p:cNvSpPr/>
          <p:nvPr/>
        </p:nvSpPr>
        <p:spPr>
          <a:xfrm>
            <a:off x="10799064" y="3566160"/>
            <a:ext cx="658368" cy="658368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240" y="3737336"/>
            <a:ext cx="316017" cy="316017"/>
          </a:xfrm>
          <a:prstGeom prst="rect">
            <a:avLst/>
          </a:prstGeom>
        </p:spPr>
      </p:pic>
      <p:sp>
        <p:nvSpPr>
          <p:cNvPr id="25" name="Text 19"/>
          <p:cNvSpPr/>
          <p:nvPr/>
        </p:nvSpPr>
        <p:spPr>
          <a:xfrm>
            <a:off x="8375904" y="4480560"/>
            <a:ext cx="3063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Lister les points d’attention</a:t>
            </a:r>
            <a:endParaRPr lang="en-US" sz="1500" dirty="0"/>
          </a:p>
        </p:txBody>
      </p:sp>
      <p:sp>
        <p:nvSpPr>
          <p:cNvPr id="26" name="Text 20"/>
          <p:cNvSpPr/>
          <p:nvPr/>
        </p:nvSpPr>
        <p:spPr>
          <a:xfrm>
            <a:off x="8375904" y="5029200"/>
            <a:ext cx="30632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Recenser les zones nécessitant des diligences complémentaires.</a:t>
            </a:r>
            <a:endParaRPr lang="en-US" sz="1250" dirty="0"/>
          </a:p>
        </p:txBody>
      </p:sp>
      <p:sp>
        <p:nvSpPr>
          <p:cNvPr id="27" name="Text 21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8" name="Text 22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9" name="Text 23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23</a:t>
            </a:r>
            <a:endParaRPr lang="en-US" sz="95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13H30 · 1H00 · OUTIL 64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Revue des contrats de location : SCF et IFRS 16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Identifier et auditer les contrats à retraiter, et en maîtriser la mécanique.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24</a:t>
            </a:r>
            <a:endParaRPr lang="en-US" sz="95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4 · DEUX CADRES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SCF et IFRS 16 : des logiques distinctes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8680" y="182880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8875" y="2018995"/>
            <a:ext cx="351130" cy="35113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73736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SCF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914400" y="2651760"/>
            <a:ext cx="4846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Maintien de la distinction :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914400" y="301752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Location-financement : transfert au preneur de l’essentiel des risques et avantages (transfert de propriété, option d’achat avantageuse, durée couvrant l’essentiel de la vie économique, VA des loyers ≈ juste valeur).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Location simple : charge en compte 613.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21792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217920" y="1554480"/>
            <a:ext cx="82296" cy="443484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3" name="Shape 10"/>
          <p:cNvSpPr/>
          <p:nvPr/>
        </p:nvSpPr>
        <p:spPr>
          <a:xfrm>
            <a:off x="6537960" y="1828800"/>
            <a:ext cx="731520" cy="73152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55" y="2018995"/>
            <a:ext cx="351130" cy="35113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40664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IFRS 16</a:t>
            </a:r>
            <a:endParaRPr lang="en-US" sz="1800" dirty="0"/>
          </a:p>
        </p:txBody>
      </p:sp>
      <p:sp>
        <p:nvSpPr>
          <p:cNvPr id="16" name="Text 12"/>
          <p:cNvSpPr/>
          <p:nvPr/>
        </p:nvSpPr>
        <p:spPr>
          <a:xfrm>
            <a:off x="6583680" y="2651760"/>
            <a:ext cx="4846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Groupes ayant opté — côté preneur :</a:t>
            </a:r>
            <a:endParaRPr lang="en-US" sz="1300" dirty="0"/>
          </a:p>
        </p:txBody>
      </p:sp>
      <p:sp>
        <p:nvSpPr>
          <p:cNvPr id="17" name="Text 13"/>
          <p:cNvSpPr/>
          <p:nvPr/>
        </p:nvSpPr>
        <p:spPr>
          <a:xfrm>
            <a:off x="6583680" y="301752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8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Suppression de la distinction location-financement / simple.</a:t>
            </a:r>
            <a:endParaRPr lang="en-US" sz="128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8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Comptabilisation quasi systématique d’un droit d’utilisation (actif).</a:t>
            </a:r>
            <a:endParaRPr lang="en-US" sz="128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8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 d’une dette de loyer.</a:t>
            </a:r>
            <a:endParaRPr lang="en-US" sz="128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8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les contrats &gt; 12 mois et de valeur non faible.</a:t>
            </a:r>
            <a:endParaRPr lang="en-US" sz="1280" dirty="0"/>
          </a:p>
        </p:txBody>
      </p:sp>
      <p:sp>
        <p:nvSpPr>
          <p:cNvPr id="18" name="Text 14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9" name="Text 15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0" name="Text 16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</a:t>
            </a:r>
            <a:endParaRPr lang="en-US" sz="95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4 · MÉCANIQUE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retraitement IFRS 16 pas à pas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45920"/>
            <a:ext cx="5440680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22960" y="1920240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8400" y="2105680"/>
            <a:ext cx="342351" cy="34235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691640" y="1920240"/>
            <a:ext cx="4069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Dette de loyer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822960" y="2697480"/>
            <a:ext cx="4892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Valeur actualisée des loyers futurs au taux d’actualisation (taux implicite du contrat ou, à défaut, taux marginal d’endettement).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172200" y="1645920"/>
            <a:ext cx="5440680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446520" y="1920240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60" y="2105680"/>
            <a:ext cx="342351" cy="342351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315200" y="1920240"/>
            <a:ext cx="4069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Droit d’utilisation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6446520" y="2697480"/>
            <a:ext cx="4892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Dette initiale + coûts directs initiaux + paiements d’avance.</a:t>
            </a:r>
            <a:endParaRPr lang="en-US" sz="1250" dirty="0"/>
          </a:p>
        </p:txBody>
      </p:sp>
      <p:sp>
        <p:nvSpPr>
          <p:cNvPr id="15" name="Shape 11"/>
          <p:cNvSpPr/>
          <p:nvPr/>
        </p:nvSpPr>
        <p:spPr>
          <a:xfrm>
            <a:off x="548640" y="3822192"/>
            <a:ext cx="5440680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822960" y="4096512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00" y="4281952"/>
            <a:ext cx="342351" cy="342351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691640" y="4096512"/>
            <a:ext cx="4069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Sur la durée</a:t>
            </a:r>
            <a:endParaRPr lang="en-US" sz="1550" dirty="0"/>
          </a:p>
        </p:txBody>
      </p:sp>
      <p:sp>
        <p:nvSpPr>
          <p:cNvPr id="19" name="Text 14"/>
          <p:cNvSpPr/>
          <p:nvPr/>
        </p:nvSpPr>
        <p:spPr>
          <a:xfrm>
            <a:off x="822960" y="4873752"/>
            <a:ext cx="4892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Amortissement du droit d’utilisation + charge d’intérêts sur la dette, qui remplacent la charge de loyer ; impôts différés sur la différence temporaire.</a:t>
            </a:r>
            <a:endParaRPr lang="en-US" sz="1250" dirty="0"/>
          </a:p>
        </p:txBody>
      </p:sp>
      <p:sp>
        <p:nvSpPr>
          <p:cNvPr id="20" name="Shape 15"/>
          <p:cNvSpPr/>
          <p:nvPr/>
        </p:nvSpPr>
        <p:spPr>
          <a:xfrm>
            <a:off x="6172200" y="3822192"/>
            <a:ext cx="5440680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6446520" y="4096512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960" y="4281952"/>
            <a:ext cx="342351" cy="342351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7315200" y="4096512"/>
            <a:ext cx="4069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Inventaire exhaustif</a:t>
            </a:r>
            <a:endParaRPr lang="en-US" sz="1550" dirty="0"/>
          </a:p>
        </p:txBody>
      </p:sp>
      <p:sp>
        <p:nvSpPr>
          <p:cNvPr id="24" name="Text 18"/>
          <p:cNvSpPr/>
          <p:nvPr/>
        </p:nvSpPr>
        <p:spPr>
          <a:xfrm>
            <a:off x="6446520" y="4873752"/>
            <a:ext cx="4892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Revue du compte 613, des conventions et des locations implicites (contrats de service contenant une location).</a:t>
            </a:r>
            <a:endParaRPr lang="en-US" sz="1250" dirty="0"/>
          </a:p>
        </p:txBody>
      </p:sp>
      <p:sp>
        <p:nvSpPr>
          <p:cNvPr id="25" name="Text 19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6" name="Text 20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7" name="Text 21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26</a:t>
            </a:r>
            <a:endParaRPr lang="en-US" sz="95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4 · ILLUSTRATION CHIFFRÉE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Bail de bureaux à Alger (en M DA)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4023360" cy="4343400"/>
          </a:xfrm>
          <a:prstGeom prst="roundRect">
            <a:avLst>
              <a:gd name="adj" fmla="val 1818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777240" y="1783080"/>
            <a:ext cx="3566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Hypothèses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822960" y="2331720"/>
            <a:ext cx="35204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Loyer annuel : 12 M DA (fin d’année)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Durée : 5 ans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Taux d’actualisation : 8 %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b="1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Facteur d’annuité 5 ans : ≈ 3,993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822960" y="3977640"/>
            <a:ext cx="3474720" cy="0"/>
          </a:xfrm>
          <a:prstGeom prst="line">
            <a:avLst/>
          </a:prstGeom>
          <a:noFill/>
          <a:ln w="12700">
            <a:solidFill>
              <a:srgbClr val="2A4A72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22960" y="4114800"/>
            <a:ext cx="35204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B8F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Dette de loyer initiale</a:t>
            </a:r>
            <a:endParaRPr lang="en-US" sz="1600" dirty="0"/>
          </a:p>
          <a:p>
            <a:pPr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B8F5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≈ 47,9 M DA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22960" y="4937760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= Droit d’utilisation initial</a:t>
            </a:r>
            <a:endParaRPr lang="en-US" sz="1200" dirty="0"/>
          </a:p>
        </p:txBody>
      </p:sp>
      <p:graphicFrame>
        <p:nvGraphicFramePr>
          <p:cNvPr id="11" name="Chart 0" descr=""/>
          <p:cNvGraphicFramePr/>
          <p:nvPr/>
        </p:nvGraphicFramePr>
        <p:xfrm>
          <a:off x="4800600" y="1691640"/>
          <a:ext cx="3657600" cy="402336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1"/>
          </a:graphicData>
        </a:graphic>
      </p:graphicFrame>
      <p:sp>
        <p:nvSpPr>
          <p:cNvPr id="12" name="Shape 9"/>
          <p:cNvSpPr/>
          <p:nvPr/>
        </p:nvSpPr>
        <p:spPr>
          <a:xfrm>
            <a:off x="8641080" y="1600200"/>
            <a:ext cx="2971800" cy="4343400"/>
          </a:xfrm>
          <a:prstGeom prst="roundRect">
            <a:avLst>
              <a:gd name="adj" fmla="val 2462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8641080" y="1600200"/>
            <a:ext cx="64008" cy="434340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14" name="Text 11"/>
          <p:cNvSpPr/>
          <p:nvPr/>
        </p:nvSpPr>
        <p:spPr>
          <a:xfrm>
            <a:off x="8869680" y="1783080"/>
            <a:ext cx="2606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Effet « front-loading »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8869680" y="2468880"/>
            <a:ext cx="25603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charge est plus élevée en début de contrat. Le bilan s’alourdit d’un actif et d’une dette → impact sur l’endettement et les ratios.</a:t>
            </a:r>
            <a:endParaRPr lang="en-US" sz="1200" dirty="0"/>
          </a:p>
        </p:txBody>
      </p:sp>
      <p:sp>
        <p:nvSpPr>
          <p:cNvPr id="16" name="Text 13"/>
          <p:cNvSpPr/>
          <p:nvPr/>
        </p:nvSpPr>
        <p:spPr>
          <a:xfrm>
            <a:off x="8869680" y="4160520"/>
            <a:ext cx="256032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00" i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auditer : durée retenue, options de renouvellement, taux d’actualisation.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9" name="Text 16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27</a:t>
            </a:r>
            <a:endParaRPr lang="en-US" sz="95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4 · SPÉCIFICITÉ &amp; ATELIER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Crédit-bail en Algérie et mise en pratique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45920"/>
            <a:ext cx="11064240" cy="1417320"/>
          </a:xfrm>
          <a:prstGeom prst="roundRect">
            <a:avLst>
              <a:gd name="adj" fmla="val 5161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914400" y="1920240"/>
            <a:ext cx="868680" cy="86868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0257" y="2146097"/>
            <a:ext cx="416966" cy="416966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965960" y="1737360"/>
            <a:ext cx="94183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Crédit-bail (leasing) : </a:t>
            </a:r>
            <a:pPr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opéré principalement par des sociétés financières spécialisées. Vérifier la qualification et le traitement comptable retenus.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548640" y="3291840"/>
            <a:ext cx="11064240" cy="2651760"/>
          </a:xfrm>
          <a:prstGeom prst="roundRect">
            <a:avLst>
              <a:gd name="adj" fmla="val 275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548640" y="3291840"/>
            <a:ext cx="73152" cy="265176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11" name="Shape 8"/>
          <p:cNvSpPr/>
          <p:nvPr/>
        </p:nvSpPr>
        <p:spPr>
          <a:xfrm>
            <a:off x="914400" y="3611880"/>
            <a:ext cx="868680" cy="8686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57" y="3837737"/>
            <a:ext cx="416966" cy="416966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1965960" y="3520440"/>
            <a:ext cx="8686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C8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 en pratique — atelier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1965960" y="3931920"/>
            <a:ext cx="9326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8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Retraiter le bail de bureaux selon le SCF (location simple vs location-financement), puis selon IFRS 16, et comparer l’impact sur le résultat et le bilan.</a:t>
            </a:r>
            <a:endParaRPr lang="en-US" sz="1800" dirty="0"/>
          </a:p>
        </p:txBody>
      </p:sp>
      <p:sp>
        <p:nvSpPr>
          <p:cNvPr id="15" name="Text 11"/>
          <p:cNvSpPr/>
          <p:nvPr/>
        </p:nvSpPr>
        <p:spPr>
          <a:xfrm>
            <a:off x="1965960" y="5074920"/>
            <a:ext cx="93268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Livrable attendu : tableau comparatif des charges année par année et des postes de bilan, accompagné des points d’audit (durée, taux, options).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28</a:t>
            </a:r>
            <a:endParaRPr lang="en-US" sz="95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14H30 · 1H00 · OUTILS 65, 66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Impôts différés et preuve d’impôt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Maîtriser la revue des impôts différés et la preuve d’impôt dans le contexte fiscal algérien.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29</a:t>
            </a:r>
            <a:endParaRPr lang="en-US" sz="9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OBJECTIFS DE LA JOURNÉE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 que le stagiaire saura faire à l’issue du Jour 7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3611880" cy="2240280"/>
          </a:xfrm>
          <a:prstGeom prst="roundRect">
            <a:avLst>
              <a:gd name="adj" fmla="val 3265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22960" y="1874520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8400" y="2059960"/>
            <a:ext cx="342351" cy="34235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822960" y="2679192"/>
            <a:ext cx="3108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Règles de consolidation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822960" y="3081528"/>
            <a:ext cx="3108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Maîtriser périmètre, méthodes et retraitements prévus par le SCF.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4325112" y="1600200"/>
            <a:ext cx="3611880" cy="2240280"/>
          </a:xfrm>
          <a:prstGeom prst="roundRect">
            <a:avLst>
              <a:gd name="adj" fmla="val 3265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599432" y="1874520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872" y="2059960"/>
            <a:ext cx="342351" cy="342351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599432" y="2679192"/>
            <a:ext cx="3108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Instructions d’audit</a:t>
            </a:r>
            <a:endParaRPr lang="en-US" sz="1450" dirty="0"/>
          </a:p>
        </p:txBody>
      </p:sp>
      <p:sp>
        <p:nvSpPr>
          <p:cNvPr id="14" name="Text 10"/>
          <p:cNvSpPr/>
          <p:nvPr/>
        </p:nvSpPr>
        <p:spPr>
          <a:xfrm>
            <a:off x="4599432" y="3081528"/>
            <a:ext cx="3108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Construire et exploiter les instructions vers les auditeurs de filiales (NAA 600).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8101584" y="1600200"/>
            <a:ext cx="3611880" cy="2240280"/>
          </a:xfrm>
          <a:prstGeom prst="roundRect">
            <a:avLst>
              <a:gd name="adj" fmla="val 3265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8375904" y="1874520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1344" y="2059960"/>
            <a:ext cx="342351" cy="342351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8375904" y="2679192"/>
            <a:ext cx="3108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Audit du TVCP</a:t>
            </a:r>
            <a:endParaRPr lang="en-US" sz="1450" dirty="0"/>
          </a:p>
        </p:txBody>
      </p:sp>
      <p:sp>
        <p:nvSpPr>
          <p:cNvPr id="19" name="Text 14"/>
          <p:cNvSpPr/>
          <p:nvPr/>
        </p:nvSpPr>
        <p:spPr>
          <a:xfrm>
            <a:off x="8375904" y="3081528"/>
            <a:ext cx="3108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Auditer un tableau de variation des capitaux propres consolidés.</a:t>
            </a:r>
            <a:endParaRPr lang="en-US" sz="1150" dirty="0"/>
          </a:p>
        </p:txBody>
      </p:sp>
      <p:sp>
        <p:nvSpPr>
          <p:cNvPr id="20" name="Shape 15"/>
          <p:cNvSpPr/>
          <p:nvPr/>
        </p:nvSpPr>
        <p:spPr>
          <a:xfrm>
            <a:off x="548640" y="4005072"/>
            <a:ext cx="3611880" cy="2240280"/>
          </a:xfrm>
          <a:prstGeom prst="roundRect">
            <a:avLst>
              <a:gd name="adj" fmla="val 3265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822960" y="4279392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00" y="4464832"/>
            <a:ext cx="342351" cy="342351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822960" y="5084064"/>
            <a:ext cx="3108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Contrats de location</a:t>
            </a:r>
            <a:endParaRPr lang="en-US" sz="1450" dirty="0"/>
          </a:p>
        </p:txBody>
      </p:sp>
      <p:sp>
        <p:nvSpPr>
          <p:cNvPr id="24" name="Text 18"/>
          <p:cNvSpPr/>
          <p:nvPr/>
        </p:nvSpPr>
        <p:spPr>
          <a:xfrm>
            <a:off x="822960" y="5486400"/>
            <a:ext cx="3108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Traiter les locations selon le SCF et l’IFRS 16 le cas échéant.</a:t>
            </a:r>
            <a:endParaRPr lang="en-US" sz="1150" dirty="0"/>
          </a:p>
        </p:txBody>
      </p:sp>
      <p:sp>
        <p:nvSpPr>
          <p:cNvPr id="25" name="Shape 19"/>
          <p:cNvSpPr/>
          <p:nvPr/>
        </p:nvSpPr>
        <p:spPr>
          <a:xfrm>
            <a:off x="4325112" y="4005072"/>
            <a:ext cx="3611880" cy="2240280"/>
          </a:xfrm>
          <a:prstGeom prst="roundRect">
            <a:avLst>
              <a:gd name="adj" fmla="val 3265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4599432" y="4279392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872" y="4464832"/>
            <a:ext cx="342351" cy="342351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4599432" y="5084064"/>
            <a:ext cx="3108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Impôts différés &amp; preuve d’impôt</a:t>
            </a:r>
            <a:endParaRPr lang="en-US" sz="1450" dirty="0"/>
          </a:p>
        </p:txBody>
      </p:sp>
      <p:sp>
        <p:nvSpPr>
          <p:cNvPr id="29" name="Text 22"/>
          <p:cNvSpPr/>
          <p:nvPr/>
        </p:nvSpPr>
        <p:spPr>
          <a:xfrm>
            <a:off x="4599432" y="5486400"/>
            <a:ext cx="3108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Réviser ces postes avec des taux d’IBS différenciés.</a:t>
            </a:r>
            <a:endParaRPr lang="en-US" sz="1150" dirty="0"/>
          </a:p>
        </p:txBody>
      </p:sp>
      <p:sp>
        <p:nvSpPr>
          <p:cNvPr id="30" name="Shape 23"/>
          <p:cNvSpPr/>
          <p:nvPr/>
        </p:nvSpPr>
        <p:spPr>
          <a:xfrm>
            <a:off x="8101584" y="4005072"/>
            <a:ext cx="3611880" cy="2240280"/>
          </a:xfrm>
          <a:prstGeom prst="roundRect">
            <a:avLst>
              <a:gd name="adj" fmla="val 3265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1" name="Shape 24"/>
          <p:cNvSpPr/>
          <p:nvPr/>
        </p:nvSpPr>
        <p:spPr>
          <a:xfrm>
            <a:off x="8375904" y="4279392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3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1344" y="4464832"/>
            <a:ext cx="342351" cy="342351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8375904" y="5084064"/>
            <a:ext cx="3108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Qualité &amp; opinion</a:t>
            </a:r>
            <a:endParaRPr lang="en-US" sz="1450" dirty="0"/>
          </a:p>
        </p:txBody>
      </p:sp>
      <p:sp>
        <p:nvSpPr>
          <p:cNvPr id="34" name="Text 26"/>
          <p:cNvSpPr/>
          <p:nvPr/>
        </p:nvSpPr>
        <p:spPr>
          <a:xfrm>
            <a:off x="8375904" y="5486400"/>
            <a:ext cx="3108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Revue NAGQ 1 et opinion d’audit (NAA 700, décret 11-202).</a:t>
            </a:r>
            <a:endParaRPr lang="en-US" sz="1150" dirty="0"/>
          </a:p>
        </p:txBody>
      </p:sp>
      <p:sp>
        <p:nvSpPr>
          <p:cNvPr id="35" name="Text 2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36" name="Text 2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7" name="Text 2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5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5 · IMPÔTS DIFFÉRÉS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Différences permanentes et temporaires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554480"/>
            <a:ext cx="73152" cy="44348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Shape 5"/>
          <p:cNvSpPr/>
          <p:nvPr/>
        </p:nvSpPr>
        <p:spPr>
          <a:xfrm>
            <a:off x="914400" y="182880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4595" y="2018995"/>
            <a:ext cx="351130" cy="35113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8308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Différences permanentes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914400" y="2697480"/>
            <a:ext cx="4846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Jamais déductibles :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914400" y="306324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Amendes et pénalités.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TAP non déductible.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Charges somptuaires.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621792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6217920" y="1554480"/>
            <a:ext cx="73152" cy="4434840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14" name="Shape 11"/>
          <p:cNvSpPr/>
          <p:nvPr/>
        </p:nvSpPr>
        <p:spPr>
          <a:xfrm>
            <a:off x="6583680" y="182880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875" y="2018995"/>
            <a:ext cx="351130" cy="35113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745236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Différences temporaires</a:t>
            </a:r>
            <a:endParaRPr lang="en-US" sz="1550" dirty="0"/>
          </a:p>
        </p:txBody>
      </p:sp>
      <p:sp>
        <p:nvSpPr>
          <p:cNvPr id="17" name="Text 13"/>
          <p:cNvSpPr/>
          <p:nvPr/>
        </p:nvSpPr>
        <p:spPr>
          <a:xfrm>
            <a:off x="6583680" y="2697480"/>
            <a:ext cx="4846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00A3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Décalages déductibles ou imposables :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6583680" y="306324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Tableau de passage : base × taux d’IBS applicable.</a:t>
            </a:r>
            <a:endParaRPr lang="en-US" sz="13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35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Actifs (IDA) et passifs (IDP) d’impôt différé.</a:t>
            </a:r>
            <a:endParaRPr lang="en-US" sz="13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IDA conditionnés à la probabilité de récupération (bénéfices futurs, horizon, plan d’affaires crédible).</a:t>
            </a:r>
            <a:endParaRPr lang="en-US" sz="1350" dirty="0"/>
          </a:p>
        </p:txBody>
      </p:sp>
      <p:sp>
        <p:nvSpPr>
          <p:cNvPr id="19" name="Text 15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0" name="Text 16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1" name="Text 17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30</a:t>
            </a:r>
            <a:endParaRPr lang="en-US" sz="95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Shape 1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5 · PREUVE D’IMPÔT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 puissant test de cohérence</a:t>
            </a:r>
            <a:endParaRPr lang="en-US" sz="2600" dirty="0"/>
          </a:p>
        </p:txBody>
      </p:sp>
      <p:sp>
        <p:nvSpPr>
          <p:cNvPr id="6" name="Shape 4"/>
          <p:cNvSpPr/>
          <p:nvPr/>
        </p:nvSpPr>
        <p:spPr>
          <a:xfrm>
            <a:off x="548640" y="1600200"/>
            <a:ext cx="5349240" cy="4343400"/>
          </a:xfrm>
          <a:prstGeom prst="roundRect">
            <a:avLst>
              <a:gd name="adj" fmla="val 1684"/>
            </a:avLst>
          </a:prstGeom>
          <a:solidFill>
            <a:srgbClr val="13315A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68680" y="1874520"/>
            <a:ext cx="777240" cy="77724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762" y="2076602"/>
            <a:ext cx="373075" cy="373075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83080" y="1920240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Principe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914400" y="2606040"/>
            <a:ext cx="475488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4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preuve d’impôt rapproche la charge d’impôt théorique (résultat avant impôt × taux théorique) de la charge d’impôt effective comptabilisée, en justifiant chaque écart.</a:t>
            </a:r>
            <a:endParaRPr lang="en-US" sz="1450" dirty="0"/>
          </a:p>
        </p:txBody>
      </p:sp>
      <p:sp>
        <p:nvSpPr>
          <p:cNvPr id="11" name="Shape 8"/>
          <p:cNvSpPr/>
          <p:nvPr/>
        </p:nvSpPr>
        <p:spPr>
          <a:xfrm>
            <a:off x="6126480" y="1600200"/>
            <a:ext cx="5486400" cy="4343400"/>
          </a:xfrm>
          <a:prstGeom prst="roundRect">
            <a:avLst>
              <a:gd name="adj" fmla="val 1684"/>
            </a:avLst>
          </a:prstGeom>
          <a:solidFill>
            <a:srgbClr val="13315A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126480" y="1600200"/>
            <a:ext cx="73152" cy="434340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13" name="Shape 10"/>
          <p:cNvSpPr/>
          <p:nvPr/>
        </p:nvSpPr>
        <p:spPr>
          <a:xfrm>
            <a:off x="6446520" y="1874520"/>
            <a:ext cx="777240" cy="777240"/>
          </a:xfrm>
          <a:prstGeom prst="ellipse">
            <a:avLst/>
          </a:prstGeom>
          <a:solidFill>
            <a:srgbClr val="0A1C33"/>
          </a:solidFill>
          <a:ln w="12700">
            <a:solidFill>
              <a:srgbClr val="0A1C33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602" y="2076602"/>
            <a:ext cx="373075" cy="373075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360920" y="1920240"/>
            <a:ext cx="4023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Pourquoi c’est clé en Algérie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6492240" y="2606040"/>
            <a:ext cx="475488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4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écart non expliqué doit être investigué — d’autant plus en Algérie où les taux d’IBS sont différenciés selon l’activité.</a:t>
            </a:r>
            <a:endParaRPr lang="en-US" sz="1450" dirty="0"/>
          </a:p>
        </p:txBody>
      </p:sp>
      <p:sp>
        <p:nvSpPr>
          <p:cNvPr id="17" name="Text 13"/>
          <p:cNvSpPr/>
          <p:nvPr/>
        </p:nvSpPr>
        <p:spPr>
          <a:xfrm>
            <a:off x="6492240" y="4114800"/>
            <a:ext cx="475488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8000"/>
              </a:lnSpc>
              <a:buNone/>
            </a:pPr>
            <a:r>
              <a:rPr lang="en-US" sz="1450" i="1" dirty="0">
                <a:solidFill>
                  <a:srgbClr val="C8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L’écart, une fois reconstitué ligne à ligne, doit pouvoir être entièrement justifié.</a:t>
            </a:r>
            <a:endParaRPr lang="en-US" sz="1450" dirty="0"/>
          </a:p>
        </p:txBody>
      </p:sp>
      <p:sp>
        <p:nvSpPr>
          <p:cNvPr id="18" name="Text 14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9" name="Text 15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0" name="Text 16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</a:t>
            </a:r>
            <a:endParaRPr lang="en-US" sz="95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5 · ILLUSTRATION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Preuve d’impôt — reconstruction ligne à ligne (en M DA)</a:t>
            </a:r>
            <a:endParaRPr lang="en-US" sz="2600" dirty="0"/>
          </a:p>
        </p:txBody>
      </p:sp>
      <p:graphicFrame>
        <p:nvGraphicFramePr>
          <p:cNvPr id="3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645920"/>
          <a:ext cx="11064240" cy="914400"/>
        </p:xfrm>
        <a:graphic>
          <a:graphicData uri="http://schemas.openxmlformats.org/drawingml/2006/table">
            <a:tbl>
              <a:tblPr/>
              <a:tblGrid>
                <a:gridCol w="3657600"/>
                <a:gridCol w="5852160"/>
                <a:gridCol w="1554480"/>
              </a:tblGrid>
              <a:tr h="5486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Étape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Détail du calcul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Montant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Impôt théorique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300 × 26 % (autres activités)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b="1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78,0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 Différences permanentes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TAP non déductible 9 + amendes 3 = 12 × 26 %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+ 3,1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00A39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 Taux réduit production de biens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80 de résultat taxé à 19 % au lieu de 26 % → 80 × 7 %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b="1" dirty="0">
                          <a:solidFill>
                            <a:srgbClr val="00A39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− 5,6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dirty="0">
                          <a:solidFill>
                            <a:srgbClr val="00A39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 Produits non imposables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Dividendes, régime mère-fille : 10 × 26 %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b="1" dirty="0">
                          <a:solidFill>
                            <a:srgbClr val="00A39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− 2,6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= Impôt reconstruit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78,0 + 3,1 − 5,6 − 2,6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≈ 72,9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Charge effective comptabilisée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Montant constaté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b="1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75,0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C8A2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Écart à investiguer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IDA non reconnus ? taux des filiales étrangères ? erreur ?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250" b="1" dirty="0">
                          <a:solidFill>
                            <a:srgbClr val="C8A2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≈ 2,1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32</a:t>
            </a:r>
            <a:endParaRPr lang="en-US" sz="95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5 · FISCALITÉ ALGÉRIENNE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 taux d’IBS différenciés selon l’activité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45920"/>
            <a:ext cx="3611880" cy="1828800"/>
          </a:xfrm>
          <a:prstGeom prst="roundRect">
            <a:avLst>
              <a:gd name="adj" fmla="val 4000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645920"/>
            <a:ext cx="3611880" cy="91440"/>
          </a:xfrm>
          <a:prstGeom prst="rect">
            <a:avLst/>
          </a:prstGeom>
          <a:solidFill>
            <a:srgbClr val="0073C6"/>
          </a:solidFill>
          <a:ln/>
        </p:spPr>
      </p:sp>
      <p:sp>
        <p:nvSpPr>
          <p:cNvPr id="7" name="Text 5"/>
          <p:cNvSpPr/>
          <p:nvPr/>
        </p:nvSpPr>
        <p:spPr>
          <a:xfrm>
            <a:off x="731520" y="2011680"/>
            <a:ext cx="3246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19 %</a:t>
            </a:r>
            <a:endParaRPr lang="en-US" sz="4400" dirty="0"/>
          </a:p>
        </p:txBody>
      </p:sp>
      <p:sp>
        <p:nvSpPr>
          <p:cNvPr id="8" name="Text 6"/>
          <p:cNvSpPr/>
          <p:nvPr/>
        </p:nvSpPr>
        <p:spPr>
          <a:xfrm>
            <a:off x="731520" y="2880360"/>
            <a:ext cx="3246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de biens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4325112" y="1645920"/>
            <a:ext cx="3611880" cy="1828800"/>
          </a:xfrm>
          <a:prstGeom prst="roundRect">
            <a:avLst>
              <a:gd name="adj" fmla="val 4000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4325112" y="1645920"/>
            <a:ext cx="3611880" cy="9144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1" name="Text 9"/>
          <p:cNvSpPr/>
          <p:nvPr/>
        </p:nvSpPr>
        <p:spPr>
          <a:xfrm>
            <a:off x="4507992" y="2011680"/>
            <a:ext cx="3246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23 %</a:t>
            </a:r>
            <a:endParaRPr lang="en-US" sz="4400" dirty="0"/>
          </a:p>
        </p:txBody>
      </p:sp>
      <p:sp>
        <p:nvSpPr>
          <p:cNvPr id="12" name="Text 10"/>
          <p:cNvSpPr/>
          <p:nvPr/>
        </p:nvSpPr>
        <p:spPr>
          <a:xfrm>
            <a:off x="4507992" y="2880360"/>
            <a:ext cx="3246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BTP &amp; tourisme</a:t>
            </a:r>
            <a:endParaRPr lang="en-US" sz="1400" dirty="0"/>
          </a:p>
        </p:txBody>
      </p:sp>
      <p:sp>
        <p:nvSpPr>
          <p:cNvPr id="13" name="Shape 11"/>
          <p:cNvSpPr/>
          <p:nvPr/>
        </p:nvSpPr>
        <p:spPr>
          <a:xfrm>
            <a:off x="8101584" y="1645920"/>
            <a:ext cx="3611880" cy="1828800"/>
          </a:xfrm>
          <a:prstGeom prst="roundRect">
            <a:avLst>
              <a:gd name="adj" fmla="val 4000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8101584" y="1645920"/>
            <a:ext cx="3611880" cy="91440"/>
          </a:xfrm>
          <a:prstGeom prst="rect">
            <a:avLst/>
          </a:prstGeom>
          <a:solidFill>
            <a:srgbClr val="5A2D81"/>
          </a:solidFill>
          <a:ln/>
        </p:spPr>
      </p:sp>
      <p:sp>
        <p:nvSpPr>
          <p:cNvPr id="15" name="Text 13"/>
          <p:cNvSpPr/>
          <p:nvPr/>
        </p:nvSpPr>
        <p:spPr>
          <a:xfrm>
            <a:off x="8284464" y="2011680"/>
            <a:ext cx="324612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26 %</a:t>
            </a:r>
            <a:endParaRPr lang="en-US" sz="4400" dirty="0"/>
          </a:p>
        </p:txBody>
      </p:sp>
      <p:sp>
        <p:nvSpPr>
          <p:cNvPr id="16" name="Text 14"/>
          <p:cNvSpPr/>
          <p:nvPr/>
        </p:nvSpPr>
        <p:spPr>
          <a:xfrm>
            <a:off x="8284464" y="2880360"/>
            <a:ext cx="3246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Autres activités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48640" y="3584448"/>
            <a:ext cx="110642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i="1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titre indicatif, sous réserve de la loi de finances de l’exercice.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548640" y="4114800"/>
            <a:ext cx="5440680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868680" y="438912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8875" y="4579315"/>
            <a:ext cx="351130" cy="351130"/>
          </a:xfrm>
          <a:prstGeom prst="rect">
            <a:avLst/>
          </a:prstGeom>
        </p:spPr>
      </p:pic>
      <p:sp>
        <p:nvSpPr>
          <p:cNvPr id="21" name="Text 18"/>
          <p:cNvSpPr/>
          <p:nvPr/>
        </p:nvSpPr>
        <p:spPr>
          <a:xfrm>
            <a:off x="1737360" y="443484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Avantages fiscaux</a:t>
            </a:r>
            <a:endParaRPr lang="en-US" sz="1500" dirty="0"/>
          </a:p>
        </p:txBody>
      </p:sp>
      <p:sp>
        <p:nvSpPr>
          <p:cNvPr id="22" name="Text 19"/>
          <p:cNvSpPr/>
          <p:nvPr/>
        </p:nvSpPr>
        <p:spPr>
          <a:xfrm>
            <a:off x="914400" y="5120640"/>
            <a:ext cx="4846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Dispositifs ANDI et exonérations sectorielles à prendre en compte dans la preuve d’impôt.</a:t>
            </a:r>
            <a:endParaRPr lang="en-US" sz="1300" dirty="0"/>
          </a:p>
        </p:txBody>
      </p:sp>
      <p:sp>
        <p:nvSpPr>
          <p:cNvPr id="23" name="Shape 20"/>
          <p:cNvSpPr/>
          <p:nvPr/>
        </p:nvSpPr>
        <p:spPr>
          <a:xfrm>
            <a:off x="6172200" y="4114800"/>
            <a:ext cx="5440680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4" name="Shape 21"/>
          <p:cNvSpPr/>
          <p:nvPr/>
        </p:nvSpPr>
        <p:spPr>
          <a:xfrm>
            <a:off x="6492240" y="438912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435" y="4579315"/>
            <a:ext cx="351130" cy="351130"/>
          </a:xfrm>
          <a:prstGeom prst="rect">
            <a:avLst/>
          </a:prstGeom>
        </p:spPr>
      </p:pic>
      <p:sp>
        <p:nvSpPr>
          <p:cNvPr id="26" name="Text 22"/>
          <p:cNvSpPr/>
          <p:nvPr/>
        </p:nvSpPr>
        <p:spPr>
          <a:xfrm>
            <a:off x="7360920" y="443484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TAP non déductible</a:t>
            </a:r>
            <a:endParaRPr lang="en-US" sz="1500" dirty="0"/>
          </a:p>
        </p:txBody>
      </p:sp>
      <p:sp>
        <p:nvSpPr>
          <p:cNvPr id="27" name="Text 23"/>
          <p:cNvSpPr/>
          <p:nvPr/>
        </p:nvSpPr>
        <p:spPr>
          <a:xfrm>
            <a:off x="6537960" y="5120640"/>
            <a:ext cx="48463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 récurrent en différence permanente, à isoler systématiquement.</a:t>
            </a:r>
            <a:endParaRPr lang="en-US" sz="1300" dirty="0"/>
          </a:p>
        </p:txBody>
      </p:sp>
      <p:sp>
        <p:nvSpPr>
          <p:cNvPr id="28" name="Text 24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9" name="Text 25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0" name="Text 26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33</a:t>
            </a:r>
            <a:endParaRPr lang="en-US" sz="95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3" name="Text 1"/>
          <p:cNvSpPr/>
          <p:nvPr/>
        </p:nvSpPr>
        <p:spPr>
          <a:xfrm>
            <a:off x="1005840" y="132588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300" kern="0" dirty="0">
                <a:solidFill>
                  <a:srgbClr val="C8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 EN PRATIQUE — CAS CHIFFRÉ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1005840" y="1965960"/>
            <a:ext cx="1005840" cy="1005840"/>
          </a:xfrm>
          <a:prstGeom prst="ellipse">
            <a:avLst/>
          </a:prstGeom>
          <a:solidFill>
            <a:srgbClr val="13315A"/>
          </a:solidFill>
          <a:ln w="12700">
            <a:solidFill>
              <a:srgbClr val="13315A"/>
            </a:solidFill>
            <a:prstDash val="solid"/>
          </a:ln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7358" y="2227478"/>
            <a:ext cx="482803" cy="48280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377440" y="1920240"/>
            <a:ext cx="905256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Construire et critiquer une preuve d’impôt — groupe industriel à activités multiples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005840" y="333756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Intégrer dans la reconstruction :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1005840" y="3840480"/>
            <a:ext cx="4937760" cy="731520"/>
          </a:xfrm>
          <a:prstGeom prst="roundRect">
            <a:avLst>
              <a:gd name="adj" fmla="val 7500"/>
            </a:avLst>
          </a:prstGeom>
          <a:solidFill>
            <a:srgbClr val="13315A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440" y="4059936"/>
            <a:ext cx="292608" cy="29260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645920" y="3840480"/>
            <a:ext cx="4206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Taux d’IBS différenciés (19 / 23 / 26 %)</a:t>
            </a:r>
            <a:endParaRPr lang="en-US" sz="1350" dirty="0"/>
          </a:p>
        </p:txBody>
      </p:sp>
      <p:sp>
        <p:nvSpPr>
          <p:cNvPr id="11" name="Shape 7"/>
          <p:cNvSpPr/>
          <p:nvPr/>
        </p:nvSpPr>
        <p:spPr>
          <a:xfrm>
            <a:off x="6217920" y="3840480"/>
            <a:ext cx="4937760" cy="731520"/>
          </a:xfrm>
          <a:prstGeom prst="roundRect">
            <a:avLst>
              <a:gd name="adj" fmla="val 7500"/>
            </a:avLst>
          </a:prstGeom>
          <a:solidFill>
            <a:srgbClr val="13315A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520" y="4059936"/>
            <a:ext cx="292608" cy="29260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858000" y="3840480"/>
            <a:ext cx="4206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Filiales étrangères (taux propres)</a:t>
            </a:r>
            <a:endParaRPr lang="en-US" sz="1350" dirty="0"/>
          </a:p>
        </p:txBody>
      </p:sp>
      <p:sp>
        <p:nvSpPr>
          <p:cNvPr id="14" name="Shape 9"/>
          <p:cNvSpPr/>
          <p:nvPr/>
        </p:nvSpPr>
        <p:spPr>
          <a:xfrm>
            <a:off x="1005840" y="4754880"/>
            <a:ext cx="4937760" cy="731520"/>
          </a:xfrm>
          <a:prstGeom prst="roundRect">
            <a:avLst>
              <a:gd name="adj" fmla="val 7500"/>
            </a:avLst>
          </a:prstGeom>
          <a:solidFill>
            <a:srgbClr val="13315A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440" y="4974336"/>
            <a:ext cx="292608" cy="29260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645920" y="4754880"/>
            <a:ext cx="4206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TAP non déductible &amp; amendes</a:t>
            </a:r>
            <a:endParaRPr lang="en-US" sz="1350" dirty="0"/>
          </a:p>
        </p:txBody>
      </p:sp>
      <p:sp>
        <p:nvSpPr>
          <p:cNvPr id="17" name="Shape 11"/>
          <p:cNvSpPr/>
          <p:nvPr/>
        </p:nvSpPr>
        <p:spPr>
          <a:xfrm>
            <a:off x="6217920" y="4754880"/>
            <a:ext cx="4937760" cy="731520"/>
          </a:xfrm>
          <a:prstGeom prst="roundRect">
            <a:avLst>
              <a:gd name="adj" fmla="val 7500"/>
            </a:avLst>
          </a:prstGeom>
          <a:solidFill>
            <a:srgbClr val="13315A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1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6520" y="4974336"/>
            <a:ext cx="292608" cy="292608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6858000" y="4754880"/>
            <a:ext cx="42062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IDA non reconnus sur déficits</a:t>
            </a:r>
            <a:endParaRPr lang="en-US" sz="1350" dirty="0"/>
          </a:p>
        </p:txBody>
      </p:sp>
      <p:sp>
        <p:nvSpPr>
          <p:cNvPr id="20" name="Text 1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1" name="Text 1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2" name="Text 1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34</a:t>
            </a:r>
            <a:endParaRPr lang="en-US" sz="95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15H30 · 0H30 · OUTILS 60, 67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Revue indépendante et qualité de la mission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Mettre en œuvre les contrôles qualité internes au cabinet conformément à la NAGQ 1.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35</a:t>
            </a:r>
            <a:endParaRPr lang="en-US" sz="95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6 · NAGQ 1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 système de gestion de la qualité fondé sur les risques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11064240" cy="1280160"/>
          </a:xfrm>
          <a:prstGeom prst="roundRect">
            <a:avLst>
              <a:gd name="adj" fmla="val 5714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914400" y="182880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70" y="2042770"/>
            <a:ext cx="395021" cy="39502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965960" y="1691640"/>
            <a:ext cx="94183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NAGQ 1 « Gestion de la qualité par les cabinets » </a:t>
            </a:r>
            <a:pPr indent="0" marL="0">
              <a:lnSpc>
                <a:spcPct val="110000"/>
              </a:lnSpc>
              <a:buNone/>
            </a:pPr>
            <a:r>
              <a:rPr lang="en-US" sz="14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équivalent local de l’ISQM 1 : un système au niveau du cabinet.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548640" y="3108960"/>
            <a:ext cx="1764792" cy="1371600"/>
          </a:xfrm>
          <a:prstGeom prst="roundRect">
            <a:avLst>
              <a:gd name="adj" fmla="val 5333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0" name="Shape 7"/>
          <p:cNvSpPr/>
          <p:nvPr/>
        </p:nvSpPr>
        <p:spPr>
          <a:xfrm>
            <a:off x="1120140" y="3310128"/>
            <a:ext cx="621792" cy="62179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06" y="3471794"/>
            <a:ext cx="298460" cy="298460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21792" y="3977640"/>
            <a:ext cx="16184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Gouvernance</a:t>
            </a:r>
            <a:endParaRPr lang="en-US" sz="1150" dirty="0"/>
          </a:p>
        </p:txBody>
      </p:sp>
      <p:sp>
        <p:nvSpPr>
          <p:cNvPr id="13" name="Shape 9"/>
          <p:cNvSpPr/>
          <p:nvPr/>
        </p:nvSpPr>
        <p:spPr>
          <a:xfrm>
            <a:off x="2414016" y="3108960"/>
            <a:ext cx="1764792" cy="1371600"/>
          </a:xfrm>
          <a:prstGeom prst="roundRect">
            <a:avLst>
              <a:gd name="adj" fmla="val 5333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4" name="Shape 10"/>
          <p:cNvSpPr/>
          <p:nvPr/>
        </p:nvSpPr>
        <p:spPr>
          <a:xfrm>
            <a:off x="2985516" y="3310128"/>
            <a:ext cx="621792" cy="62179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182" y="3471794"/>
            <a:ext cx="298460" cy="298460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2487168" y="3977640"/>
            <a:ext cx="16184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Ressources</a:t>
            </a:r>
            <a:endParaRPr lang="en-US" sz="1150" dirty="0"/>
          </a:p>
        </p:txBody>
      </p:sp>
      <p:sp>
        <p:nvSpPr>
          <p:cNvPr id="17" name="Shape 12"/>
          <p:cNvSpPr/>
          <p:nvPr/>
        </p:nvSpPr>
        <p:spPr>
          <a:xfrm>
            <a:off x="4279392" y="3108960"/>
            <a:ext cx="1764792" cy="1371600"/>
          </a:xfrm>
          <a:prstGeom prst="roundRect">
            <a:avLst>
              <a:gd name="adj" fmla="val 5333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3"/>
          <p:cNvSpPr/>
          <p:nvPr/>
        </p:nvSpPr>
        <p:spPr>
          <a:xfrm>
            <a:off x="4850892" y="3310128"/>
            <a:ext cx="621792" cy="62179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558" y="3471794"/>
            <a:ext cx="298460" cy="298460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4352544" y="3977640"/>
            <a:ext cx="16184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Éthique</a:t>
            </a:r>
            <a:endParaRPr lang="en-US" sz="1150" dirty="0"/>
          </a:p>
        </p:txBody>
      </p:sp>
      <p:sp>
        <p:nvSpPr>
          <p:cNvPr id="21" name="Shape 15"/>
          <p:cNvSpPr/>
          <p:nvPr/>
        </p:nvSpPr>
        <p:spPr>
          <a:xfrm>
            <a:off x="6144768" y="3108960"/>
            <a:ext cx="1764792" cy="1371600"/>
          </a:xfrm>
          <a:prstGeom prst="roundRect">
            <a:avLst>
              <a:gd name="adj" fmla="val 5333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2" name="Shape 16"/>
          <p:cNvSpPr/>
          <p:nvPr/>
        </p:nvSpPr>
        <p:spPr>
          <a:xfrm>
            <a:off x="6716268" y="3310128"/>
            <a:ext cx="621792" cy="62179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934" y="3471794"/>
            <a:ext cx="298460" cy="298460"/>
          </a:xfrm>
          <a:prstGeom prst="rect">
            <a:avLst/>
          </a:prstGeom>
        </p:spPr>
      </p:pic>
      <p:sp>
        <p:nvSpPr>
          <p:cNvPr id="24" name="Text 17"/>
          <p:cNvSpPr/>
          <p:nvPr/>
        </p:nvSpPr>
        <p:spPr>
          <a:xfrm>
            <a:off x="6217920" y="3977640"/>
            <a:ext cx="16184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Acceptation des missions</a:t>
            </a:r>
            <a:endParaRPr lang="en-US" sz="1150" dirty="0"/>
          </a:p>
        </p:txBody>
      </p:sp>
      <p:sp>
        <p:nvSpPr>
          <p:cNvPr id="25" name="Shape 18"/>
          <p:cNvSpPr/>
          <p:nvPr/>
        </p:nvSpPr>
        <p:spPr>
          <a:xfrm>
            <a:off x="8010144" y="3108960"/>
            <a:ext cx="1764792" cy="1371600"/>
          </a:xfrm>
          <a:prstGeom prst="roundRect">
            <a:avLst>
              <a:gd name="adj" fmla="val 5333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6" name="Shape 19"/>
          <p:cNvSpPr/>
          <p:nvPr/>
        </p:nvSpPr>
        <p:spPr>
          <a:xfrm>
            <a:off x="8581644" y="3310128"/>
            <a:ext cx="621792" cy="62179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3310" y="3471794"/>
            <a:ext cx="298460" cy="298460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8083296" y="3977640"/>
            <a:ext cx="16184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Réalisation</a:t>
            </a:r>
            <a:endParaRPr lang="en-US" sz="1150" dirty="0"/>
          </a:p>
        </p:txBody>
      </p:sp>
      <p:sp>
        <p:nvSpPr>
          <p:cNvPr id="29" name="Shape 21"/>
          <p:cNvSpPr/>
          <p:nvPr/>
        </p:nvSpPr>
        <p:spPr>
          <a:xfrm>
            <a:off x="9875520" y="3108960"/>
            <a:ext cx="1764792" cy="1371600"/>
          </a:xfrm>
          <a:prstGeom prst="roundRect">
            <a:avLst>
              <a:gd name="adj" fmla="val 5333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0" name="Shape 22"/>
          <p:cNvSpPr/>
          <p:nvPr/>
        </p:nvSpPr>
        <p:spPr>
          <a:xfrm>
            <a:off x="10447020" y="3310128"/>
            <a:ext cx="621792" cy="62179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31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8686" y="3471794"/>
            <a:ext cx="298460" cy="298460"/>
          </a:xfrm>
          <a:prstGeom prst="rect">
            <a:avLst/>
          </a:prstGeom>
        </p:spPr>
      </p:pic>
      <p:sp>
        <p:nvSpPr>
          <p:cNvPr id="32" name="Text 23"/>
          <p:cNvSpPr/>
          <p:nvPr/>
        </p:nvSpPr>
        <p:spPr>
          <a:xfrm>
            <a:off x="9948672" y="3977640"/>
            <a:ext cx="16184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Suivi &amp; remédiation</a:t>
            </a:r>
            <a:endParaRPr lang="en-US" sz="1150" dirty="0"/>
          </a:p>
        </p:txBody>
      </p:sp>
      <p:sp>
        <p:nvSpPr>
          <p:cNvPr id="33" name="Text 24"/>
          <p:cNvSpPr/>
          <p:nvPr/>
        </p:nvSpPr>
        <p:spPr>
          <a:xfrm>
            <a:off x="548640" y="4709160"/>
            <a:ext cx="110642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i="1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Six composantes interdépendantes structurent le système de gestion de la qualité du cabinet.</a:t>
            </a:r>
            <a:endParaRPr lang="en-US" sz="1300" dirty="0"/>
          </a:p>
        </p:txBody>
      </p:sp>
      <p:sp>
        <p:nvSpPr>
          <p:cNvPr id="34" name="Shape 25"/>
          <p:cNvSpPr/>
          <p:nvPr/>
        </p:nvSpPr>
        <p:spPr>
          <a:xfrm>
            <a:off x="548640" y="5257800"/>
            <a:ext cx="11064240" cy="685800"/>
          </a:xfrm>
          <a:prstGeom prst="roundRect">
            <a:avLst>
              <a:gd name="adj" fmla="val 1066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5" name="Text 26"/>
          <p:cNvSpPr/>
          <p:nvPr/>
        </p:nvSpPr>
        <p:spPr>
          <a:xfrm>
            <a:off x="914400" y="5257800"/>
            <a:ext cx="1033272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Contrôle qualité externe par la CNCC : </a:t>
            </a:r>
            <a:pPr indent="0" marL="0"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dossier conforme à la NAA 230 est la meilleure défense.</a:t>
            </a:r>
            <a:endParaRPr lang="en-US" sz="1300" dirty="0"/>
          </a:p>
        </p:txBody>
      </p:sp>
      <p:sp>
        <p:nvSpPr>
          <p:cNvPr id="36" name="Text 2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37" name="Text 2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8" name="Text 2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36</a:t>
            </a:r>
            <a:endParaRPr lang="en-US" sz="95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6 · REVUE INDÉPENDANTE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L’EQR : un regard externe avant le rapport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5440680" cy="4343400"/>
          </a:xfrm>
          <a:prstGeom prst="roundRect">
            <a:avLst>
              <a:gd name="adj" fmla="val 1684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8680" y="1874520"/>
            <a:ext cx="777240" cy="7772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762" y="2076602"/>
            <a:ext cx="373075" cy="3730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783080" y="1920240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Revue indépendante (EQR)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914400" y="269748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les missions à risque élevé et les entités d’intérêt public.</a:t>
            </a:r>
            <a:endParaRPr lang="en-US" sz="13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Menée par un associé non impliqué dans la mission.</a:t>
            </a:r>
            <a:endParaRPr lang="en-US" sz="13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Compétent et expérimenté.</a:t>
            </a:r>
            <a:endParaRPr lang="en-US" sz="13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Réalisée avant la date du rapport.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6217920" y="1600200"/>
            <a:ext cx="5440680" cy="4343400"/>
          </a:xfrm>
          <a:prstGeom prst="roundRect">
            <a:avLst>
              <a:gd name="adj" fmla="val 1684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537960" y="1874520"/>
            <a:ext cx="777240" cy="7772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042" y="2076602"/>
            <a:ext cx="373075" cy="373075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406640" y="1920240"/>
            <a:ext cx="3931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Revue croisée des travaux</a:t>
            </a:r>
            <a:endParaRPr lang="en-US" sz="1550" dirty="0"/>
          </a:p>
        </p:txBody>
      </p:sp>
      <p:sp>
        <p:nvSpPr>
          <p:cNvPr id="14" name="Text 10"/>
          <p:cNvSpPr/>
          <p:nvPr/>
        </p:nvSpPr>
        <p:spPr>
          <a:xfrm>
            <a:off x="6583680" y="269748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Organisation systématique de la revue interne.</a:t>
            </a:r>
            <a:endParaRPr lang="en-US" sz="13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Formalisation des contrôles effectués.</a:t>
            </a:r>
            <a:endParaRPr lang="en-US" sz="13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Plus-value pédagogique pour les équipes.</a:t>
            </a:r>
            <a:endParaRPr lang="en-US" sz="13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Renforce la cohérence et la qualité du dossier.</a:t>
            </a:r>
            <a:endParaRPr lang="en-US" sz="1350" dirty="0"/>
          </a:p>
        </p:txBody>
      </p:sp>
      <p:sp>
        <p:nvSpPr>
          <p:cNvPr id="15" name="Text 11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6" name="Text 12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37</a:t>
            </a:r>
            <a:endParaRPr lang="en-US" sz="95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16H00 · 0H30 · OUTILS 15, 16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Synthèse globale, rapports légaux et opinion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Formaliser l’opinion d’audit et préparer les communications et rapports obligatoires (NAA 700, 705, 706).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38</a:t>
            </a:r>
            <a:endParaRPr lang="en-US" sz="95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7 · SYNTHÈSE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Anomalies non corrigées et lettre d’affirmation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8680" y="182880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8875" y="2018995"/>
            <a:ext cx="351130" cy="35113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737360" y="1874520"/>
            <a:ext cx="4023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Synthèse des anomalies (NAA 450)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914400" y="269748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Récapituler les anomalies non corrigées.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Approche quantitative : cumul rapporté au seuil de signification.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Approche qualitative : nature, intention, sensibilité.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21792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217920" y="1554480"/>
            <a:ext cx="82296" cy="443484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2" name="Shape 9"/>
          <p:cNvSpPr/>
          <p:nvPr/>
        </p:nvSpPr>
        <p:spPr>
          <a:xfrm>
            <a:off x="6537960" y="1828800"/>
            <a:ext cx="731520" cy="73152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55" y="2018995"/>
            <a:ext cx="351130" cy="35113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406640" y="1874520"/>
            <a:ext cx="4023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Lettre d’affirmation (NAA 580)</a:t>
            </a:r>
            <a:endParaRPr lang="en-US" sz="1450" dirty="0"/>
          </a:p>
        </p:txBody>
      </p:sp>
      <p:sp>
        <p:nvSpPr>
          <p:cNvPr id="15" name="Text 11"/>
          <p:cNvSpPr/>
          <p:nvPr/>
        </p:nvSpPr>
        <p:spPr>
          <a:xfrm>
            <a:off x="6583680" y="269748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Datée et signée par la direction.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Couvre les déclarations clés de la direction.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Élément probant complémentaire, jamais substitutif.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39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 CONDUCTEUR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Changer d’échelle : de l’entité au groupe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658368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868680" y="1828800"/>
            <a:ext cx="5989320" cy="4023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400"/>
              </a:spcAft>
              <a:buSzPct val="100000"/>
              <a:buChar char="•"/>
            </a:pPr>
            <a:r>
              <a:rPr lang="en-US" sz="14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six premières journées ont construit la démarche d’audit des comptes sociaux : du cadre normatif (J1) à la continuité (J6).</a:t>
            </a:r>
            <a:endParaRPr lang="en-US" sz="1450" dirty="0"/>
          </a:p>
          <a:p>
            <a:pPr marL="177800" indent="-177800">
              <a:spcAft>
                <a:spcPts val="1400"/>
              </a:spcAft>
              <a:buSzPct val="100000"/>
              <a:buChar char="•"/>
            </a:pPr>
            <a:r>
              <a:rPr lang="en-US" sz="14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Jour 7 change d’échelle : passer de l’entité au groupe.</a:t>
            </a:r>
            <a:endParaRPr lang="en-US" sz="1450" dirty="0"/>
          </a:p>
          <a:p>
            <a:pPr marL="177800" indent="-177800">
              <a:spcAft>
                <a:spcPts val="1400"/>
              </a:spcAft>
              <a:buSzPct val="100000"/>
              <a:buChar char="•"/>
            </a:pPr>
            <a:r>
              <a:rPr lang="en-US" sz="14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consolidation traduit une logique économique : présenter un ensemble comme s’il ne formait qu’une seule entité.</a:t>
            </a:r>
            <a:endParaRPr lang="en-US" sz="1450" dirty="0"/>
          </a:p>
          <a:p>
            <a:pPr marL="177800" indent="-177800">
              <a:spcAft>
                <a:spcPts val="1400"/>
              </a:spcAft>
              <a:buSzPct val="100000"/>
              <a:buChar char="•"/>
            </a:pPr>
            <a:r>
              <a:rPr lang="en-US" sz="14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L’audit suit cette logique : auditer non plus des comptes, mais une agrégation retraitée de comptes.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7315200" y="1554480"/>
            <a:ext cx="4297680" cy="4434840"/>
          </a:xfrm>
          <a:prstGeom prst="roundRect">
            <a:avLst>
              <a:gd name="adj" fmla="val 1702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7589520" y="1828800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Deux mouvements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7589520" y="2423160"/>
            <a:ext cx="3749040" cy="1463040"/>
          </a:xfrm>
          <a:prstGeom prst="roundRect">
            <a:avLst>
              <a:gd name="adj" fmla="val 3750"/>
            </a:avLst>
          </a:prstGeom>
          <a:solidFill>
            <a:srgbClr val="13315A"/>
          </a:solidFill>
          <a:ln/>
        </p:spPr>
      </p:sp>
      <p:sp>
        <p:nvSpPr>
          <p:cNvPr id="10" name="Text 8"/>
          <p:cNvSpPr/>
          <p:nvPr/>
        </p:nvSpPr>
        <p:spPr>
          <a:xfrm>
            <a:off x="7818120" y="2560320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MATIN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7818120" y="2852928"/>
            <a:ext cx="333756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Mécanique de consolidation : référentiels, instructions aux auditeurs de filiales, TVCP.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7589520" y="4023360"/>
            <a:ext cx="3749040" cy="1691640"/>
          </a:xfrm>
          <a:prstGeom prst="roundRect">
            <a:avLst>
              <a:gd name="adj" fmla="val 3243"/>
            </a:avLst>
          </a:prstGeom>
          <a:solidFill>
            <a:srgbClr val="13315A"/>
          </a:solidFill>
          <a:ln/>
        </p:spPr>
      </p:sp>
      <p:sp>
        <p:nvSpPr>
          <p:cNvPr id="13" name="Text 11"/>
          <p:cNvSpPr/>
          <p:nvPr/>
        </p:nvSpPr>
        <p:spPr>
          <a:xfrm>
            <a:off x="7818120" y="4160520"/>
            <a:ext cx="3291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APRÈS-MIDI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7818120" y="4453128"/>
            <a:ext cx="333756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Zones techniques à fort enjeu (IFRS 16, impôts différés) puis clôture de la mission : qualité, synthèse, opinion et rapports légaux.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6" name="Text 1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5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7 · RAPPORTS LÉGAUX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rapports à émettre par le commissaire aux comptes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91640"/>
            <a:ext cx="1106424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691640"/>
            <a:ext cx="73152" cy="13258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7" name="Shape 5"/>
          <p:cNvSpPr/>
          <p:nvPr/>
        </p:nvSpPr>
        <p:spPr>
          <a:xfrm>
            <a:off x="914400" y="1938528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70" y="2152498"/>
            <a:ext cx="395021" cy="395021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920240" y="1828800"/>
            <a:ext cx="45720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Rapport général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6675120" y="1965960"/>
            <a:ext cx="36576" cy="777240"/>
          </a:xfrm>
          <a:prstGeom prst="rect">
            <a:avLst/>
          </a:prstGeom>
          <a:solidFill>
            <a:srgbClr val="D7E1EE"/>
          </a:solidFill>
          <a:ln/>
        </p:spPr>
      </p:sp>
      <p:sp>
        <p:nvSpPr>
          <p:cNvPr id="11" name="Text 8"/>
          <p:cNvSpPr/>
          <p:nvPr/>
        </p:nvSpPr>
        <p:spPr>
          <a:xfrm>
            <a:off x="6903720" y="1828800"/>
            <a:ext cx="45720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Sur les comptes annuels — et rapport sur les comptes consolidés.</a:t>
            </a:r>
            <a:endParaRPr lang="en-US" sz="1300" dirty="0"/>
          </a:p>
        </p:txBody>
      </p:sp>
      <p:sp>
        <p:nvSpPr>
          <p:cNvPr id="12" name="Shape 9"/>
          <p:cNvSpPr/>
          <p:nvPr/>
        </p:nvSpPr>
        <p:spPr>
          <a:xfrm>
            <a:off x="548640" y="3154680"/>
            <a:ext cx="1106424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548640" y="3154680"/>
            <a:ext cx="73152" cy="13258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4" name="Shape 11"/>
          <p:cNvSpPr/>
          <p:nvPr/>
        </p:nvSpPr>
        <p:spPr>
          <a:xfrm>
            <a:off x="914400" y="3401568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70" y="3615538"/>
            <a:ext cx="395021" cy="395021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920240" y="3291840"/>
            <a:ext cx="45720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Rapport spécial sur les conventions réglementées</a:t>
            </a:r>
            <a:endParaRPr lang="en-US" sz="1500" dirty="0"/>
          </a:p>
        </p:txBody>
      </p:sp>
      <p:sp>
        <p:nvSpPr>
          <p:cNvPr id="17" name="Shape 13"/>
          <p:cNvSpPr/>
          <p:nvPr/>
        </p:nvSpPr>
        <p:spPr>
          <a:xfrm>
            <a:off x="6675120" y="3429000"/>
            <a:ext cx="36576" cy="777240"/>
          </a:xfrm>
          <a:prstGeom prst="rect">
            <a:avLst/>
          </a:prstGeom>
          <a:solidFill>
            <a:srgbClr val="D7E1EE"/>
          </a:solidFill>
          <a:ln/>
        </p:spPr>
      </p:sp>
      <p:sp>
        <p:nvSpPr>
          <p:cNvPr id="18" name="Text 14"/>
          <p:cNvSpPr/>
          <p:nvPr/>
        </p:nvSpPr>
        <p:spPr>
          <a:xfrm>
            <a:off x="6903720" y="3291840"/>
            <a:ext cx="45720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Article 628 du Code de commerce.</a:t>
            </a:r>
            <a:endParaRPr lang="en-US" sz="1300" dirty="0"/>
          </a:p>
        </p:txBody>
      </p:sp>
      <p:sp>
        <p:nvSpPr>
          <p:cNvPr id="19" name="Shape 15"/>
          <p:cNvSpPr/>
          <p:nvPr/>
        </p:nvSpPr>
        <p:spPr>
          <a:xfrm>
            <a:off x="548640" y="4617720"/>
            <a:ext cx="1106424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0" name="Shape 16"/>
          <p:cNvSpPr/>
          <p:nvPr/>
        </p:nvSpPr>
        <p:spPr>
          <a:xfrm>
            <a:off x="548640" y="4617720"/>
            <a:ext cx="73152" cy="13258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21" name="Shape 17"/>
          <p:cNvSpPr/>
          <p:nvPr/>
        </p:nvSpPr>
        <p:spPr>
          <a:xfrm>
            <a:off x="914400" y="4864608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370" y="5078578"/>
            <a:ext cx="395021" cy="395021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1920240" y="4754880"/>
            <a:ext cx="45720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Rapports spéciaux sur opérations particulières</a:t>
            </a:r>
            <a:endParaRPr lang="en-US" sz="1500" dirty="0"/>
          </a:p>
        </p:txBody>
      </p:sp>
      <p:sp>
        <p:nvSpPr>
          <p:cNvPr id="24" name="Shape 19"/>
          <p:cNvSpPr/>
          <p:nvPr/>
        </p:nvSpPr>
        <p:spPr>
          <a:xfrm>
            <a:off x="6675120" y="4892040"/>
            <a:ext cx="36576" cy="777240"/>
          </a:xfrm>
          <a:prstGeom prst="rect">
            <a:avLst/>
          </a:prstGeom>
          <a:solidFill>
            <a:srgbClr val="D7E1EE"/>
          </a:solidFill>
          <a:ln/>
        </p:spPr>
      </p:sp>
      <p:sp>
        <p:nvSpPr>
          <p:cNvPr id="25" name="Text 20"/>
          <p:cNvSpPr/>
          <p:nvPr/>
        </p:nvSpPr>
        <p:spPr>
          <a:xfrm>
            <a:off x="6903720" y="4754880"/>
            <a:ext cx="45720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Réduction de capital, acomptes sur dividendes, augmentation par incorporation de réserves.</a:t>
            </a:r>
            <a:endParaRPr lang="en-US" sz="1300" dirty="0"/>
          </a:p>
        </p:txBody>
      </p:sp>
      <p:sp>
        <p:nvSpPr>
          <p:cNvPr id="26" name="Text 21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7" name="Text 22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8" name="Text 23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40</a:t>
            </a:r>
            <a:endParaRPr lang="en-US" sz="95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7 · OPINION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modulations de l’opinion (NAA 700 / 705 / 706)</a:t>
            </a:r>
            <a:endParaRPr lang="en-US" sz="2600" dirty="0"/>
          </a:p>
        </p:txBody>
      </p:sp>
      <p:graphicFrame>
        <p:nvGraphicFramePr>
          <p:cNvPr id="4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691640"/>
          <a:ext cx="11064240" cy="914400"/>
        </p:xfrm>
        <a:graphic>
          <a:graphicData uri="http://schemas.openxmlformats.org/drawingml/2006/table">
            <a:tbl>
              <a:tblPr/>
              <a:tblGrid>
                <a:gridCol w="4480560"/>
                <a:gridCol w="4663440"/>
                <a:gridCol w="1920240"/>
              </a:tblGrid>
              <a:tr h="7132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Situation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Opinion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Référence</a:t>
                      </a:r>
                      <a:endParaRPr lang="en-US" sz="12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Pas d’anomalie significative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00A39C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Certification (opinion non modifiée)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700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Anomalie significative mais non diffuse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0073C6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Certification avec réserve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705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Anomalie significative et diffuse (généralisée)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Refus de certifier (opinion défavorable)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705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Limitation significative et diffuse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Impossibilité d’exprimer une opinion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705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Point à souligner / autre point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C8A24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Paragraphe d’observation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NAA 706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548640" y="5715000"/>
            <a:ext cx="1106424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décret exécutif n° 11-202 fixe la forme des rapports et les délais de transmission ; les rapports sont présentés à l’assemblée générale annuelle.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41</a:t>
            </a:r>
            <a:endParaRPr lang="en-US" sz="95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1005840" y="132588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16H30 — CLÔTURE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1005840" y="1691640"/>
            <a:ext cx="1024128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Conclusion du programme et évaluation finale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1005840" y="2697480"/>
            <a:ext cx="5074920" cy="3108960"/>
          </a:xfrm>
          <a:prstGeom prst="roundRect">
            <a:avLst>
              <a:gd name="adj" fmla="val 2353"/>
            </a:avLst>
          </a:prstGeom>
          <a:solidFill>
            <a:srgbClr val="13315A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1325880" y="2971800"/>
            <a:ext cx="731520" cy="73152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16075" y="3161995"/>
            <a:ext cx="351130" cy="35113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2194560" y="3017520"/>
            <a:ext cx="35661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Bilan du cycle de 42 heures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1371600" y="3840480"/>
            <a:ext cx="44805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Rappel de la progression : du cadre normatif (J1) jusqu’à l’opinion consolidée (J7).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263640" y="2697480"/>
            <a:ext cx="4892040" cy="3108960"/>
          </a:xfrm>
          <a:prstGeom prst="roundRect">
            <a:avLst>
              <a:gd name="adj" fmla="val 2353"/>
            </a:avLst>
          </a:prstGeom>
          <a:solidFill>
            <a:srgbClr val="13315A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263640" y="2697480"/>
            <a:ext cx="73152" cy="310896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12" name="Shape 9"/>
          <p:cNvSpPr/>
          <p:nvPr/>
        </p:nvSpPr>
        <p:spPr>
          <a:xfrm>
            <a:off x="6583680" y="2971800"/>
            <a:ext cx="731520" cy="73152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875" y="3161995"/>
            <a:ext cx="351130" cy="35113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452360" y="3017520"/>
            <a:ext cx="35661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Évaluation finale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6629400" y="3794760"/>
            <a:ext cx="438912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QCM 50 questions</a:t>
            </a:r>
            <a:endParaRPr lang="en-US" sz="13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Étude de cas écrite — Groupe SAHARA SERVICES</a:t>
            </a:r>
            <a:endParaRPr lang="en-US" sz="13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3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Restitution orale</a:t>
            </a:r>
            <a:endParaRPr lang="en-US" sz="1300" dirty="0"/>
          </a:p>
          <a:p>
            <a:pPr marL="177800" indent="-177800">
              <a:spcAft>
                <a:spcPts val="800"/>
              </a:spcAft>
              <a:buSzPct val="100000"/>
              <a:buChar char="•"/>
            </a:pPr>
            <a:r>
              <a:rPr lang="en-US" sz="1300" b="1" dirty="0">
                <a:solidFill>
                  <a:srgbClr val="C8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Seuil de réussite : 12/20</a:t>
            </a:r>
            <a:endParaRPr lang="en-US" sz="1300" dirty="0"/>
          </a:p>
        </p:txBody>
      </p:sp>
      <p:sp>
        <p:nvSpPr>
          <p:cNvPr id="16" name="Text 12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42</a:t>
            </a:r>
            <a:endParaRPr lang="en-US" sz="95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PRATIQUE DE SYNTHÈSE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Groupe ATLAS-DZ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Mettre en œuvre l’ensemble de la démarche de consolidation et de clôture sur un cas intégratif.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43</a:t>
            </a:r>
            <a:endParaRPr lang="en-US" sz="95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ATLAS-DZ · CONTEXTE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 groupe à périmètre international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5349240" cy="4434840"/>
          </a:xfrm>
          <a:prstGeom prst="roundRect">
            <a:avLst>
              <a:gd name="adj" fmla="val 1649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868680" y="1783080"/>
            <a:ext cx="47548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groupe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868680" y="2331720"/>
            <a:ext cx="475488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 consolidé : 8,5 Md DA ; holding SPA à Alger.</a:t>
            </a:r>
            <a:endParaRPr lang="en-US" sz="130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Publie en SCF (avec option IFRS pour certaines normes).</a:t>
            </a:r>
            <a:endParaRPr lang="en-US" sz="130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00" b="1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Vous êtes l’auditeur central.</a:t>
            </a:r>
            <a:endParaRPr lang="en-US" sz="130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disposition : TVCP groupe, liasses de consolidation par filiale, tableau des impôts différés, preuve d’impôt.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6126480" y="1554480"/>
            <a:ext cx="5486400" cy="4434840"/>
          </a:xfrm>
          <a:prstGeom prst="roundRect">
            <a:avLst>
              <a:gd name="adj" fmla="val 1649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446520" y="1783080"/>
            <a:ext cx="4846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Périmètre — 4 filiales</a:t>
            </a:r>
            <a:endParaRPr lang="en-US" sz="1700" dirty="0"/>
          </a:p>
        </p:txBody>
      </p:sp>
      <p:sp>
        <p:nvSpPr>
          <p:cNvPr id="10" name="Shape 8"/>
          <p:cNvSpPr/>
          <p:nvPr/>
        </p:nvSpPr>
        <p:spPr>
          <a:xfrm>
            <a:off x="6446520" y="2331720"/>
            <a:ext cx="4846320" cy="603504"/>
          </a:xfrm>
          <a:prstGeom prst="roundRect">
            <a:avLst>
              <a:gd name="adj" fmla="val 757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6446520" y="2331720"/>
            <a:ext cx="82296" cy="603504"/>
          </a:xfrm>
          <a:prstGeom prst="rect">
            <a:avLst/>
          </a:prstGeom>
          <a:solidFill>
            <a:srgbClr val="0073C6"/>
          </a:solidFill>
          <a:ln/>
        </p:spPr>
      </p:sp>
      <p:sp>
        <p:nvSpPr>
          <p:cNvPr id="12" name="Text 10"/>
          <p:cNvSpPr/>
          <p:nvPr/>
        </p:nvSpPr>
        <p:spPr>
          <a:xfrm>
            <a:off x="6675120" y="2331720"/>
            <a:ext cx="36118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Industrie — Oran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10241280" y="2331720"/>
            <a:ext cx="9601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500" b="1" dirty="0">
                <a:solidFill>
                  <a:srgbClr val="0073C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100 %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6446520" y="3026664"/>
            <a:ext cx="4846320" cy="603504"/>
          </a:xfrm>
          <a:prstGeom prst="roundRect">
            <a:avLst>
              <a:gd name="adj" fmla="val 757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446520" y="3026664"/>
            <a:ext cx="82296" cy="603504"/>
          </a:xfrm>
          <a:prstGeom prst="rect">
            <a:avLst/>
          </a:prstGeom>
          <a:solidFill>
            <a:srgbClr val="0073C6"/>
          </a:solidFill>
          <a:ln/>
        </p:spPr>
      </p:sp>
      <p:sp>
        <p:nvSpPr>
          <p:cNvPr id="16" name="Text 14"/>
          <p:cNvSpPr/>
          <p:nvPr/>
        </p:nvSpPr>
        <p:spPr>
          <a:xfrm>
            <a:off x="6675120" y="3026664"/>
            <a:ext cx="36118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Distribution — Constantine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10241280" y="3026664"/>
            <a:ext cx="9601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500" b="1" dirty="0">
                <a:solidFill>
                  <a:srgbClr val="0073C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100 %</a:t>
            </a:r>
            <a:endParaRPr lang="en-US" sz="1500" dirty="0"/>
          </a:p>
        </p:txBody>
      </p:sp>
      <p:sp>
        <p:nvSpPr>
          <p:cNvPr id="18" name="Shape 16"/>
          <p:cNvSpPr/>
          <p:nvPr/>
        </p:nvSpPr>
        <p:spPr>
          <a:xfrm>
            <a:off x="6446520" y="3721608"/>
            <a:ext cx="4846320" cy="603504"/>
          </a:xfrm>
          <a:prstGeom prst="roundRect">
            <a:avLst>
              <a:gd name="adj" fmla="val 757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446520" y="3721608"/>
            <a:ext cx="82296" cy="603504"/>
          </a:xfrm>
          <a:prstGeom prst="rect">
            <a:avLst/>
          </a:prstGeom>
          <a:solidFill>
            <a:srgbClr val="0073C6"/>
          </a:solidFill>
          <a:ln/>
        </p:spPr>
      </p:sp>
      <p:sp>
        <p:nvSpPr>
          <p:cNvPr id="20" name="Text 18"/>
          <p:cNvSpPr/>
          <p:nvPr/>
        </p:nvSpPr>
        <p:spPr>
          <a:xfrm>
            <a:off x="6675120" y="3721608"/>
            <a:ext cx="36118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Services — Alger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10241280" y="3721608"/>
            <a:ext cx="9601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500" b="1" dirty="0">
                <a:solidFill>
                  <a:srgbClr val="0073C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100 %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6446520" y="4416552"/>
            <a:ext cx="4846320" cy="603504"/>
          </a:xfrm>
          <a:prstGeom prst="roundRect">
            <a:avLst>
              <a:gd name="adj" fmla="val 757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6446520" y="4416552"/>
            <a:ext cx="82296" cy="603504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24" name="Text 22"/>
          <p:cNvSpPr/>
          <p:nvPr/>
        </p:nvSpPr>
        <p:spPr>
          <a:xfrm>
            <a:off x="6675120" y="4416552"/>
            <a:ext cx="36118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Filiale tunisienne</a:t>
            </a:r>
            <a:endParaRPr lang="en-US" sz="1250" dirty="0"/>
          </a:p>
        </p:txBody>
      </p:sp>
      <p:sp>
        <p:nvSpPr>
          <p:cNvPr id="25" name="Text 23"/>
          <p:cNvSpPr/>
          <p:nvPr/>
        </p:nvSpPr>
        <p:spPr>
          <a:xfrm>
            <a:off x="10241280" y="4416552"/>
            <a:ext cx="9601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50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70 %</a:t>
            </a:r>
            <a:endParaRPr lang="en-US" sz="1500" dirty="0"/>
          </a:p>
        </p:txBody>
      </p:sp>
      <p:sp>
        <p:nvSpPr>
          <p:cNvPr id="26" name="Shape 24"/>
          <p:cNvSpPr/>
          <p:nvPr/>
        </p:nvSpPr>
        <p:spPr>
          <a:xfrm>
            <a:off x="6446520" y="5111496"/>
            <a:ext cx="4846320" cy="603504"/>
          </a:xfrm>
          <a:prstGeom prst="roundRect">
            <a:avLst>
              <a:gd name="adj" fmla="val 757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446520" y="5111496"/>
            <a:ext cx="82296" cy="603504"/>
          </a:xfrm>
          <a:prstGeom prst="rect">
            <a:avLst/>
          </a:prstGeom>
          <a:solidFill>
            <a:srgbClr val="5A2D81"/>
          </a:solidFill>
          <a:ln/>
        </p:spPr>
      </p:sp>
      <p:sp>
        <p:nvSpPr>
          <p:cNvPr id="28" name="Text 26"/>
          <p:cNvSpPr/>
          <p:nvPr/>
        </p:nvSpPr>
        <p:spPr>
          <a:xfrm>
            <a:off x="6675120" y="5111496"/>
            <a:ext cx="361188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Filiale mauritanienne (acquise en N)</a:t>
            </a:r>
            <a:endParaRPr lang="en-US" sz="1250" dirty="0"/>
          </a:p>
        </p:txBody>
      </p:sp>
      <p:sp>
        <p:nvSpPr>
          <p:cNvPr id="29" name="Text 27"/>
          <p:cNvSpPr/>
          <p:nvPr/>
        </p:nvSpPr>
        <p:spPr>
          <a:xfrm>
            <a:off x="10241280" y="5111496"/>
            <a:ext cx="96012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500" b="1" dirty="0">
                <a:solidFill>
                  <a:srgbClr val="5A2D8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60 %</a:t>
            </a:r>
            <a:endParaRPr lang="en-US" sz="1500" dirty="0"/>
          </a:p>
        </p:txBody>
      </p:sp>
      <p:sp>
        <p:nvSpPr>
          <p:cNvPr id="30" name="Text 28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31" name="Text 29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2" name="Text 30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44</a:t>
            </a:r>
            <a:endParaRPr lang="en-US" sz="95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ATLAS-DZ · POINTS D’ATTENTION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Quatre zones de risque à traiter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45920"/>
            <a:ext cx="5440680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645920"/>
            <a:ext cx="73152" cy="20116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7" name="Shape 5"/>
          <p:cNvSpPr/>
          <p:nvPr/>
        </p:nvSpPr>
        <p:spPr>
          <a:xfrm>
            <a:off x="868680" y="1965960"/>
            <a:ext cx="777240" cy="7772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762" y="2168042"/>
            <a:ext cx="373075" cy="373075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83080" y="1965960"/>
            <a:ext cx="3977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Acquisition en N (Mauritanie)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868680" y="2834640"/>
            <a:ext cx="4800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Écart d’acquisition de 320 M DA à analyser et tester.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6172200" y="1645920"/>
            <a:ext cx="5440680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172200" y="1645920"/>
            <a:ext cx="73152" cy="20116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3" name="Shape 10"/>
          <p:cNvSpPr/>
          <p:nvPr/>
        </p:nvSpPr>
        <p:spPr>
          <a:xfrm>
            <a:off x="6492240" y="1965960"/>
            <a:ext cx="777240" cy="7772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322" y="2168042"/>
            <a:ext cx="373075" cy="373075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406640" y="1965960"/>
            <a:ext cx="3977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Contrat de location majeur</a:t>
            </a:r>
            <a:endParaRPr lang="en-US" sz="1550" dirty="0"/>
          </a:p>
        </p:txBody>
      </p:sp>
      <p:sp>
        <p:nvSpPr>
          <p:cNvPr id="16" name="Text 12"/>
          <p:cNvSpPr/>
          <p:nvPr/>
        </p:nvSpPr>
        <p:spPr>
          <a:xfrm>
            <a:off x="6492240" y="2834640"/>
            <a:ext cx="4800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Bail immobilier conclu en N, retraité selon IFRS 16.</a:t>
            </a:r>
            <a:endParaRPr lang="en-US" sz="1300" dirty="0"/>
          </a:p>
        </p:txBody>
      </p:sp>
      <p:sp>
        <p:nvSpPr>
          <p:cNvPr id="17" name="Shape 13"/>
          <p:cNvSpPr/>
          <p:nvPr/>
        </p:nvSpPr>
        <p:spPr>
          <a:xfrm>
            <a:off x="548640" y="3822192"/>
            <a:ext cx="5440680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548640" y="3822192"/>
            <a:ext cx="73152" cy="20116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9" name="Shape 15"/>
          <p:cNvSpPr/>
          <p:nvPr/>
        </p:nvSpPr>
        <p:spPr>
          <a:xfrm>
            <a:off x="868680" y="4142232"/>
            <a:ext cx="777240" cy="7772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62" y="4344314"/>
            <a:ext cx="373075" cy="373075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783080" y="4142232"/>
            <a:ext cx="3977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Changement de méthode comptable</a:t>
            </a:r>
            <a:endParaRPr lang="en-US" sz="1550" dirty="0"/>
          </a:p>
        </p:txBody>
      </p:sp>
      <p:sp>
        <p:nvSpPr>
          <p:cNvPr id="22" name="Text 17"/>
          <p:cNvSpPr/>
          <p:nvPr/>
        </p:nvSpPr>
        <p:spPr>
          <a:xfrm>
            <a:off x="868680" y="5010912"/>
            <a:ext cx="4800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Appliqué directement en réserves (IAS 8).</a:t>
            </a:r>
            <a:endParaRPr lang="en-US" sz="1300" dirty="0"/>
          </a:p>
        </p:txBody>
      </p:sp>
      <p:sp>
        <p:nvSpPr>
          <p:cNvPr id="23" name="Shape 18"/>
          <p:cNvSpPr/>
          <p:nvPr/>
        </p:nvSpPr>
        <p:spPr>
          <a:xfrm>
            <a:off x="6172200" y="3822192"/>
            <a:ext cx="5440680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6172200" y="3822192"/>
            <a:ext cx="73152" cy="201168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25" name="Shape 20"/>
          <p:cNvSpPr/>
          <p:nvPr/>
        </p:nvSpPr>
        <p:spPr>
          <a:xfrm>
            <a:off x="6492240" y="4142232"/>
            <a:ext cx="777240" cy="7772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322" y="4344314"/>
            <a:ext cx="373075" cy="373075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7406640" y="4142232"/>
            <a:ext cx="39776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Écart de preuve d’impôt</a:t>
            </a:r>
            <a:endParaRPr lang="en-US" sz="1550" dirty="0"/>
          </a:p>
        </p:txBody>
      </p:sp>
      <p:sp>
        <p:nvSpPr>
          <p:cNvPr id="28" name="Text 22"/>
          <p:cNvSpPr/>
          <p:nvPr/>
        </p:nvSpPr>
        <p:spPr>
          <a:xfrm>
            <a:off x="6492240" y="5010912"/>
            <a:ext cx="4800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30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Écart non justifié de 28 M DA à investiguer.</a:t>
            </a:r>
            <a:endParaRPr lang="en-US" sz="1300" dirty="0"/>
          </a:p>
        </p:txBody>
      </p:sp>
      <p:sp>
        <p:nvSpPr>
          <p:cNvPr id="29" name="Text 2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30" name="Text 2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1" name="Text 2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45</a:t>
            </a:r>
            <a:endParaRPr lang="en-US" sz="95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57200"/>
            <a:ext cx="868680" cy="8686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868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Q1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1600200" y="502920"/>
            <a:ext cx="10058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ATLAS-DZ · CORRIGÉ INDICATIF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1600200" y="777240"/>
            <a:ext cx="10058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Structure du TVCP groupe : 5 points d’investigation prioritaires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548640" y="1554480"/>
            <a:ext cx="11064240" cy="841248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13232" y="1700784"/>
            <a:ext cx="548640" cy="5486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878" y="1843430"/>
            <a:ext cx="263347" cy="26334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417320" y="1554480"/>
            <a:ext cx="36118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3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Entrée de périmètre Mauritanie (60 %)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5120640" y="1554480"/>
            <a:ext cx="6355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Date de prise de contrôle, consolidation au prorata temporis, intérêts minoritaires 40 %, écart d’acquisition de 320 M DA.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548640" y="2459736"/>
            <a:ext cx="11064240" cy="841248"/>
          </a:xfrm>
          <a:prstGeom prst="roundRect">
            <a:avLst>
              <a:gd name="adj" fmla="val 4348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713232" y="2606040"/>
            <a:ext cx="548640" cy="5486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78" y="2748686"/>
            <a:ext cx="263347" cy="26334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1417320" y="2459736"/>
            <a:ext cx="36118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3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Changement de méthode imputé en réserves</a:t>
            </a:r>
            <a:endParaRPr lang="en-US" sz="1300" dirty="0"/>
          </a:p>
        </p:txBody>
      </p:sp>
      <p:sp>
        <p:nvSpPr>
          <p:cNvPr id="15" name="Text 11"/>
          <p:cNvSpPr/>
          <p:nvPr/>
        </p:nvSpPr>
        <p:spPr>
          <a:xfrm>
            <a:off x="5120640" y="2459736"/>
            <a:ext cx="6355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Conformité à IAS 8 (application rétrospective, retraitement du comparatif), justification et annexe.</a:t>
            </a:r>
            <a:endParaRPr lang="en-US" sz="1200" dirty="0"/>
          </a:p>
        </p:txBody>
      </p:sp>
      <p:sp>
        <p:nvSpPr>
          <p:cNvPr id="16" name="Shape 12"/>
          <p:cNvSpPr/>
          <p:nvPr/>
        </p:nvSpPr>
        <p:spPr>
          <a:xfrm>
            <a:off x="548640" y="3364992"/>
            <a:ext cx="11064240" cy="841248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17" name="Shape 13"/>
          <p:cNvSpPr/>
          <p:nvPr/>
        </p:nvSpPr>
        <p:spPr>
          <a:xfrm>
            <a:off x="713232" y="3511296"/>
            <a:ext cx="548640" cy="5486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878" y="3653942"/>
            <a:ext cx="263347" cy="263347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417320" y="3364992"/>
            <a:ext cx="36118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3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Écarts de conversion des filiales étrangères</a:t>
            </a:r>
            <a:endParaRPr lang="en-US" sz="1300" dirty="0"/>
          </a:p>
        </p:txBody>
      </p:sp>
      <p:sp>
        <p:nvSpPr>
          <p:cNvPr id="20" name="Text 15"/>
          <p:cNvSpPr/>
          <p:nvPr/>
        </p:nvSpPr>
        <p:spPr>
          <a:xfrm>
            <a:off x="5120640" y="3364992"/>
            <a:ext cx="6355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Tunisie, Mauritanie : mouvement en réserves de conversion, cohérence avec les cours retenus.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548640" y="4270248"/>
            <a:ext cx="11064240" cy="841248"/>
          </a:xfrm>
          <a:prstGeom prst="roundRect">
            <a:avLst>
              <a:gd name="adj" fmla="val 4348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22" name="Shape 17"/>
          <p:cNvSpPr/>
          <p:nvPr/>
        </p:nvSpPr>
        <p:spPr>
          <a:xfrm>
            <a:off x="713232" y="4416552"/>
            <a:ext cx="548640" cy="5486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78" y="4559198"/>
            <a:ext cx="263347" cy="263347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417320" y="4270248"/>
            <a:ext cx="36118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3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Dividendes et résultat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5120640" y="4270248"/>
            <a:ext cx="6355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Élimination des dividendes intra-groupe, distribution aux minoritaires, résultat part du groupe vs minoritaires.</a:t>
            </a:r>
            <a:endParaRPr lang="en-US" sz="1200" dirty="0"/>
          </a:p>
        </p:txBody>
      </p:sp>
      <p:sp>
        <p:nvSpPr>
          <p:cNvPr id="26" name="Shape 20"/>
          <p:cNvSpPr/>
          <p:nvPr/>
        </p:nvSpPr>
        <p:spPr>
          <a:xfrm>
            <a:off x="548640" y="5175504"/>
            <a:ext cx="11064240" cy="841248"/>
          </a:xfrm>
          <a:prstGeom prst="roundRect">
            <a:avLst>
              <a:gd name="adj" fmla="val 434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27" name="Shape 21"/>
          <p:cNvSpPr/>
          <p:nvPr/>
        </p:nvSpPr>
        <p:spPr>
          <a:xfrm>
            <a:off x="713232" y="5321808"/>
            <a:ext cx="548640" cy="5486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78" y="5464454"/>
            <a:ext cx="263347" cy="263347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417320" y="5175504"/>
            <a:ext cx="36118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95000"/>
              </a:lnSpc>
              <a:buNone/>
            </a:pPr>
            <a:r>
              <a:rPr lang="en-US" sz="13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Bouclage</a:t>
            </a:r>
            <a:endParaRPr lang="en-US" sz="1300" dirty="0"/>
          </a:p>
        </p:txBody>
      </p:sp>
      <p:sp>
        <p:nvSpPr>
          <p:cNvPr id="30" name="Text 23"/>
          <p:cNvSpPr/>
          <p:nvPr/>
        </p:nvSpPr>
        <p:spPr>
          <a:xfrm>
            <a:off x="5120640" y="5175504"/>
            <a:ext cx="6355080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Solde N (part du groupe + minoritaires) = bilan consolidé ; tester l’impact cumulé du retraitement IFRS 16 sur les CP d’ouverture.</a:t>
            </a:r>
            <a:endParaRPr lang="en-US" sz="1200" dirty="0"/>
          </a:p>
        </p:txBody>
      </p:sp>
      <p:sp>
        <p:nvSpPr>
          <p:cNvPr id="31" name="Text 24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32" name="Text 25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3" name="Text 26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46</a:t>
            </a:r>
            <a:endParaRPr lang="en-US" sz="95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57200"/>
            <a:ext cx="868680" cy="8686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868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Q2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1600200" y="502920"/>
            <a:ext cx="10058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ATLAS-DZ · CORRIGÉ INDICATIF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1600200" y="777240"/>
            <a:ext cx="10058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Filiale mauritanienne : écart d’acquisition et écarts d’évaluation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54864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68680" y="182880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8875" y="2018995"/>
            <a:ext cx="351130" cy="35113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3736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PPA et goodwill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914400" y="269748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8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le coût d’acquisition et la date de prise de contrôle.</a:t>
            </a:r>
            <a:endParaRPr lang="en-US" sz="128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8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Affectation du prix d’acquisition (PPA) : juste valeur des actifs / passifs identifiables (écarts d’évaluation).</a:t>
            </a:r>
            <a:endParaRPr lang="en-US" sz="128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8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Goodwill résiduel = écart non affecté (320 M DA).</a:t>
            </a:r>
            <a:endParaRPr lang="en-US" sz="128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8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IFRS : non amorti mais testé ; SCF : amortissement possible.</a:t>
            </a:r>
            <a:endParaRPr lang="en-US" sz="1280" dirty="0"/>
          </a:p>
        </p:txBody>
      </p:sp>
      <p:sp>
        <p:nvSpPr>
          <p:cNvPr id="11" name="Shape 8"/>
          <p:cNvSpPr/>
          <p:nvPr/>
        </p:nvSpPr>
        <p:spPr>
          <a:xfrm>
            <a:off x="6217920" y="155448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217920" y="1554480"/>
            <a:ext cx="82296" cy="443484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3" name="Shape 10"/>
          <p:cNvSpPr/>
          <p:nvPr/>
        </p:nvSpPr>
        <p:spPr>
          <a:xfrm>
            <a:off x="6537960" y="1828800"/>
            <a:ext cx="731520" cy="73152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55" y="2018995"/>
            <a:ext cx="351130" cy="351130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40664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Conversion &amp; minoritaires</a:t>
            </a:r>
            <a:endParaRPr lang="en-US" sz="1550" dirty="0"/>
          </a:p>
        </p:txBody>
      </p:sp>
      <p:sp>
        <p:nvSpPr>
          <p:cNvPr id="16" name="Text 12"/>
          <p:cNvSpPr/>
          <p:nvPr/>
        </p:nvSpPr>
        <p:spPr>
          <a:xfrm>
            <a:off x="6583680" y="269748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8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Monnaie fonctionnelle : l’ouguiya.</a:t>
            </a:r>
            <a:endParaRPr lang="en-US" sz="128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8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Goodwill converti au cours de clôture → écart de conversion en réserves.</a:t>
            </a:r>
            <a:endParaRPr lang="en-US" sz="128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8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Intérêts minoritaires (40 %) : goodwill complet vs partiel ; cohérence avec le TVCP.</a:t>
            </a:r>
            <a:endParaRPr lang="en-US" sz="128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8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Rechercher d’éventuels indices de perte de valeur dès la première clôture.</a:t>
            </a:r>
            <a:endParaRPr lang="en-US" sz="1280" dirty="0"/>
          </a:p>
        </p:txBody>
      </p:sp>
      <p:sp>
        <p:nvSpPr>
          <p:cNvPr id="17" name="Text 1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9" name="Text 1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47</a:t>
            </a:r>
            <a:endParaRPr lang="en-US" sz="95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57200"/>
            <a:ext cx="868680" cy="8686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868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Q3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1600200" y="502920"/>
            <a:ext cx="10058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ATLAS-DZ · CORRIGÉ INDICATIF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1600200" y="777240"/>
            <a:ext cx="10058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Contrat de location IFRS 16 : évaluation initiale et traitement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548640" y="1508760"/>
            <a:ext cx="5440680" cy="1965960"/>
          </a:xfrm>
          <a:prstGeom prst="roundRect">
            <a:avLst>
              <a:gd name="adj" fmla="val 372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822960" y="1783080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8400" y="1968520"/>
            <a:ext cx="342351" cy="342351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91640" y="1783080"/>
            <a:ext cx="4069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Évaluation initiale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822960" y="2514600"/>
            <a:ext cx="4892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Dette = VA des loyers futurs au taux retenu ; droit d’utilisation = dette + coûts directs initiaux + paiements d’avance.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172200" y="1508760"/>
            <a:ext cx="5440680" cy="1965960"/>
          </a:xfrm>
          <a:prstGeom prst="roundRect">
            <a:avLst>
              <a:gd name="adj" fmla="val 372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446520" y="1783080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60" y="1968520"/>
            <a:ext cx="342351" cy="342351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315200" y="1783080"/>
            <a:ext cx="4069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Paramètres à vérifier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6446520" y="2514600"/>
            <a:ext cx="4892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Durée (options de renouvellement raisonnablement certaines), taux d’actualisation (implicite ou marginal), composantes locatives vs services.</a:t>
            </a:r>
            <a:endParaRPr lang="en-US" sz="1250" dirty="0"/>
          </a:p>
        </p:txBody>
      </p:sp>
      <p:sp>
        <p:nvSpPr>
          <p:cNvPr id="16" name="Shape 12"/>
          <p:cNvSpPr/>
          <p:nvPr/>
        </p:nvSpPr>
        <p:spPr>
          <a:xfrm>
            <a:off x="548640" y="3639312"/>
            <a:ext cx="5440680" cy="1965960"/>
          </a:xfrm>
          <a:prstGeom prst="roundRect">
            <a:avLst>
              <a:gd name="adj" fmla="val 372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7" name="Shape 13"/>
          <p:cNvSpPr/>
          <p:nvPr/>
        </p:nvSpPr>
        <p:spPr>
          <a:xfrm>
            <a:off x="822960" y="3913632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00" y="4099072"/>
            <a:ext cx="342351" cy="342351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691640" y="3913632"/>
            <a:ext cx="4069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Traitement ultérieur</a:t>
            </a:r>
            <a:endParaRPr lang="en-US" sz="1500" dirty="0"/>
          </a:p>
        </p:txBody>
      </p:sp>
      <p:sp>
        <p:nvSpPr>
          <p:cNvPr id="20" name="Text 15"/>
          <p:cNvSpPr/>
          <p:nvPr/>
        </p:nvSpPr>
        <p:spPr>
          <a:xfrm>
            <a:off x="822960" y="4645152"/>
            <a:ext cx="4892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Amortissement du droit d’utilisation, charge d’intérêts, impôts différés sur la différence temporaire.</a:t>
            </a:r>
            <a:endParaRPr lang="en-US" sz="1250" dirty="0"/>
          </a:p>
        </p:txBody>
      </p:sp>
      <p:sp>
        <p:nvSpPr>
          <p:cNvPr id="21" name="Shape 16"/>
          <p:cNvSpPr/>
          <p:nvPr/>
        </p:nvSpPr>
        <p:spPr>
          <a:xfrm>
            <a:off x="6172200" y="3639312"/>
            <a:ext cx="5440680" cy="1965960"/>
          </a:xfrm>
          <a:prstGeom prst="roundRect">
            <a:avLst>
              <a:gd name="adj" fmla="val 372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2" name="Shape 17"/>
          <p:cNvSpPr/>
          <p:nvPr/>
        </p:nvSpPr>
        <p:spPr>
          <a:xfrm>
            <a:off x="6446520" y="3913632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960" y="4099072"/>
            <a:ext cx="342351" cy="342351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7315200" y="3913632"/>
            <a:ext cx="4069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Présentation &amp; annexe</a:t>
            </a:r>
            <a:endParaRPr lang="en-US" sz="1500" dirty="0"/>
          </a:p>
        </p:txBody>
      </p:sp>
      <p:sp>
        <p:nvSpPr>
          <p:cNvPr id="25" name="Text 19"/>
          <p:cNvSpPr/>
          <p:nvPr/>
        </p:nvSpPr>
        <p:spPr>
          <a:xfrm>
            <a:off x="6446520" y="4645152"/>
            <a:ext cx="4892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Échéancier des loyers et hypothèses à apprécier dans l’information en annexe.</a:t>
            </a:r>
            <a:endParaRPr lang="en-US" sz="1250" dirty="0"/>
          </a:p>
        </p:txBody>
      </p:sp>
      <p:sp>
        <p:nvSpPr>
          <p:cNvPr id="26" name="Text 20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7" name="Text 21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8" name="Text 22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48</a:t>
            </a:r>
            <a:endParaRPr lang="en-US" sz="95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57200"/>
            <a:ext cx="868680" cy="8686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868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Q4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1600200" y="502920"/>
            <a:ext cx="10058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ATLAS-DZ · CORRIGÉ INDICATIF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1600200" y="777240"/>
            <a:ext cx="10058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Changement de méthode comptable imputé en réserves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548640" y="1554480"/>
            <a:ext cx="11064240" cy="1463040"/>
          </a:xfrm>
          <a:prstGeom prst="roundRect">
            <a:avLst>
              <a:gd name="adj" fmla="val 5000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914400" y="182880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8370" y="2042770"/>
            <a:ext cx="395021" cy="395021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965960" y="1645920"/>
            <a:ext cx="9418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Qualification (IAS 8) : </a:t>
            </a:r>
            <a:pPr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changement de méthode comptable s’applique de manière rétrospective (ajustement du solde d’ouverture des réserves / report à nouveau et retraitement des comparatifs).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548640" y="3200400"/>
            <a:ext cx="5440680" cy="2743200"/>
          </a:xfrm>
          <a:prstGeom prst="roundRect">
            <a:avLst>
              <a:gd name="adj" fmla="val 2667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Text 8"/>
          <p:cNvSpPr/>
          <p:nvPr/>
        </p:nvSpPr>
        <p:spPr>
          <a:xfrm>
            <a:off x="868680" y="3383280"/>
            <a:ext cx="47548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À distinguer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868680" y="3840480"/>
            <a:ext cx="480060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Changement d’estimation : prospectif, par le résultat.</a:t>
            </a:r>
            <a:endParaRPr lang="en-US" sz="12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Correction d’erreur : rétrospective également.</a:t>
            </a:r>
            <a:endParaRPr lang="en-US" sz="12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Condition : imposé par une norme OU information plus fiable et plus pertinente — sinon irrégulier.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6126480" y="3200400"/>
            <a:ext cx="5486400" cy="2743200"/>
          </a:xfrm>
          <a:prstGeom prst="roundRect">
            <a:avLst>
              <a:gd name="adj" fmla="val 266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126480" y="3200400"/>
            <a:ext cx="73152" cy="27432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5" name="Text 12"/>
          <p:cNvSpPr/>
          <p:nvPr/>
        </p:nvSpPr>
        <p:spPr>
          <a:xfrm>
            <a:off x="6446520" y="3383280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Diligences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6446520" y="3840480"/>
            <a:ext cx="484632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la justification du changement.</a:t>
            </a:r>
            <a:endParaRPr lang="en-US" sz="12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Contrôler le caractère rétrospectif du traitement.</a:t>
            </a:r>
            <a:endParaRPr lang="en-US" sz="1250" dirty="0"/>
          </a:p>
          <a:p>
            <a:pPr marL="177800" indent="-177800">
              <a:spcAft>
                <a:spcPts val="9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Apprécier la qualité de l’information en annexe : nature, raison, impact chiffré poste par poste.</a:t>
            </a:r>
            <a:endParaRPr lang="en-US" sz="1250" dirty="0"/>
          </a:p>
        </p:txBody>
      </p:sp>
      <p:sp>
        <p:nvSpPr>
          <p:cNvPr id="17" name="Text 14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9" name="Text 16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49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DÉROULÉ PÉDAGOGIQUE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Programme de la journée (08h30 – 16h30)</a:t>
            </a:r>
            <a:endParaRPr lang="en-US" sz="26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600200"/>
          <a:ext cx="11064240" cy="914400"/>
        </p:xfrm>
        <a:graphic>
          <a:graphicData uri="http://schemas.openxmlformats.org/drawingml/2006/table">
            <a:tbl>
              <a:tblPr/>
              <a:tblGrid>
                <a:gridCol w="1188720"/>
                <a:gridCol w="914400"/>
                <a:gridCol w="5486400"/>
                <a:gridCol w="1828800"/>
                <a:gridCol w="1645920"/>
              </a:tblGrid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Horaire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Durée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Séquence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Modalité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15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Outils</a:t>
                      </a:r>
                      <a:endParaRPr lang="en-US" sz="11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08h30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0h15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Quizz de reprise et synthèse du jour 6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Plénière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08h45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1h00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Référentiels de consolidation : SCF et IFRS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Exposé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61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09h45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0h45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Instructions d’audit : central / local (NAA 600)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Atelier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62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10h30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1h15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Revue du TVCP : contrôle de la consolidation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Cas chiffré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63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i="1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12h00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i="1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1h30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i="1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Pause déjeuner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i="1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i="1" dirty="0">
                          <a:solidFill>
                            <a:srgbClr val="0C234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9C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13h30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1h00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Contrats de location : SCF et IFRS 16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Atelier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64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14h30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1h00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Impôts différés et preuve d’impôt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Cas chiffré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65, 66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15h30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0h30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Revue indépendante et qualité (NAGQ 1)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Exposé + cas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60, 67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16h00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0h30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Synthèse, rapports légaux et opinion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Plénière + cas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15, 16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16h30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Conclusion du programme et évaluation finale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Plénière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08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08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6200" marR="76200" marT="38100" marB="381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5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F4F7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57200"/>
            <a:ext cx="868680" cy="8686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868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Q5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1600200" y="502920"/>
            <a:ext cx="10058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ATLAS-DZ · CORRIGÉ INDICATIF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1600200" y="777240"/>
            <a:ext cx="10058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Preuve d’impôt : expliquer (ou non) l’écart de 28 M DA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548640" y="1554480"/>
            <a:ext cx="640080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868680" y="1783080"/>
            <a:ext cx="58521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Reconstruire ligne à ligne, à partir de l’impôt théorique :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868680" y="2331720"/>
            <a:ext cx="58064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Différences permanentes (TAP non déductible, amendes).</a:t>
            </a:r>
            <a:endParaRPr lang="en-US" sz="130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Effet des taux d’IBS différenciés (19 / 23 / 26 %) selon l’activité de chaque société algérienne.</a:t>
            </a:r>
            <a:endParaRPr lang="en-US" sz="130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Taux d’impôt propres des filiales tunisienne et mauritanienne.</a:t>
            </a:r>
            <a:endParaRPr lang="en-US" sz="130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3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IDA non reconnus sur déficits, crédits d’impôt, retenues à la source sur dividendes.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7086600" y="1554480"/>
            <a:ext cx="4526280" cy="4434840"/>
          </a:xfrm>
          <a:prstGeom prst="roundRect">
            <a:avLst>
              <a:gd name="adj" fmla="val 1649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086600" y="1554480"/>
            <a:ext cx="82296" cy="443484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11" name="Shape 9"/>
          <p:cNvSpPr/>
          <p:nvPr/>
        </p:nvSpPr>
        <p:spPr>
          <a:xfrm>
            <a:off x="7406640" y="1874520"/>
            <a:ext cx="777240" cy="777240"/>
          </a:xfrm>
          <a:prstGeom prst="ellipse">
            <a:avLst/>
          </a:prstGeom>
          <a:solidFill>
            <a:srgbClr val="0A1C33"/>
          </a:solidFill>
          <a:ln w="12700">
            <a:solidFill>
              <a:srgbClr val="0A1C33"/>
            </a:solidFill>
            <a:prstDash val="solid"/>
          </a:ln>
        </p:spPr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8722" y="2076602"/>
            <a:ext cx="373075" cy="373075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8321040" y="1920240"/>
            <a:ext cx="3108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Si l’écart demeure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7406640" y="2697480"/>
            <a:ext cx="3931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3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Après reconstitution, un écart de 28 M DA inexpliqué constitue une anomalie potentielle.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7406640" y="3840480"/>
            <a:ext cx="393192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3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Approfondir : erreur de taux, IDA omis, retraitement de consolidation non fiscalisé.</a:t>
            </a:r>
            <a:endParaRPr lang="en-US" sz="1350" dirty="0"/>
          </a:p>
        </p:txBody>
      </p:sp>
      <p:sp>
        <p:nvSpPr>
          <p:cNvPr id="16" name="Text 13"/>
          <p:cNvSpPr/>
          <p:nvPr/>
        </p:nvSpPr>
        <p:spPr>
          <a:xfrm>
            <a:off x="7406640" y="4983480"/>
            <a:ext cx="3931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300" i="1" dirty="0">
                <a:solidFill>
                  <a:srgbClr val="C8A24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défaut de correction : mesurer l’incidence sur le caractère significatif et, le cas échéant, sur l’opinion.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9" name="Text 16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50</a:t>
            </a:r>
            <a:endParaRPr lang="en-US" sz="95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57200"/>
            <a:ext cx="868680" cy="8686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548640" y="457200"/>
            <a:ext cx="8686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Q6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1600200" y="502920"/>
            <a:ext cx="10058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ATLAS-DZ · CORRIGÉ INDICATIF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1600200" y="777240"/>
            <a:ext cx="10058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Paragraphes-clés du rapport consolidé (NAA 700, décret 11-202)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548640" y="1554480"/>
            <a:ext cx="11064240" cy="1325880"/>
          </a:xfrm>
          <a:prstGeom prst="roundRect">
            <a:avLst>
              <a:gd name="adj" fmla="val 5517"/>
            </a:avLst>
          </a:prstGeom>
          <a:solidFill>
            <a:srgbClr val="EAF1FA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548640" y="1554480"/>
            <a:ext cx="73152" cy="13258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8" name="Shape 6"/>
          <p:cNvSpPr/>
          <p:nvPr/>
        </p:nvSpPr>
        <p:spPr>
          <a:xfrm>
            <a:off x="868680" y="1810512"/>
            <a:ext cx="804672" cy="80467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7895" y="2019727"/>
            <a:ext cx="386243" cy="386243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1874520" y="1691640"/>
            <a:ext cx="265176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Opinion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4617720" y="1691640"/>
            <a:ext cx="6812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 des états financiers consolidés au 31/12/N (bilan, résultat, flux, TVCP, annexes). À notre avis, ils sont réguliers et sincères et donnent une image fidèle, conformément au SCF.</a:t>
            </a:r>
            <a:endParaRPr lang="en-US" sz="1250" dirty="0"/>
          </a:p>
        </p:txBody>
      </p:sp>
      <p:sp>
        <p:nvSpPr>
          <p:cNvPr id="12" name="Shape 9"/>
          <p:cNvSpPr/>
          <p:nvPr/>
        </p:nvSpPr>
        <p:spPr>
          <a:xfrm>
            <a:off x="548640" y="2999232"/>
            <a:ext cx="1106424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3" name="Shape 10"/>
          <p:cNvSpPr/>
          <p:nvPr/>
        </p:nvSpPr>
        <p:spPr>
          <a:xfrm>
            <a:off x="548640" y="2999232"/>
            <a:ext cx="73152" cy="13258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4" name="Shape 11"/>
          <p:cNvSpPr/>
          <p:nvPr/>
        </p:nvSpPr>
        <p:spPr>
          <a:xfrm>
            <a:off x="868680" y="3255264"/>
            <a:ext cx="804672" cy="80467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895" y="3464479"/>
            <a:ext cx="386243" cy="386243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874520" y="3136392"/>
            <a:ext cx="265176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Fondement de l’opinion</a:t>
            </a:r>
            <a:endParaRPr lang="en-US" sz="1500" dirty="0"/>
          </a:p>
        </p:txBody>
      </p:sp>
      <p:sp>
        <p:nvSpPr>
          <p:cNvPr id="17" name="Text 13"/>
          <p:cNvSpPr/>
          <p:nvPr/>
        </p:nvSpPr>
        <p:spPr>
          <a:xfrm>
            <a:off x="4617720" y="3136392"/>
            <a:ext cx="6812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Audit selon les NAA. Indépendance vis-à-vis du groupe (Code de déontologie). Éléments probants jugés suffisants et appropriés.</a:t>
            </a:r>
            <a:endParaRPr lang="en-US" sz="1250" dirty="0"/>
          </a:p>
        </p:txBody>
      </p:sp>
      <p:sp>
        <p:nvSpPr>
          <p:cNvPr id="18" name="Shape 14"/>
          <p:cNvSpPr/>
          <p:nvPr/>
        </p:nvSpPr>
        <p:spPr>
          <a:xfrm>
            <a:off x="548640" y="4443984"/>
            <a:ext cx="11064240" cy="1325880"/>
          </a:xfrm>
          <a:prstGeom prst="roundRect">
            <a:avLst>
              <a:gd name="adj" fmla="val 551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9" name="Shape 15"/>
          <p:cNvSpPr/>
          <p:nvPr/>
        </p:nvSpPr>
        <p:spPr>
          <a:xfrm>
            <a:off x="548640" y="4443984"/>
            <a:ext cx="73152" cy="13258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20" name="Shape 16"/>
          <p:cNvSpPr/>
          <p:nvPr/>
        </p:nvSpPr>
        <p:spPr>
          <a:xfrm>
            <a:off x="868680" y="4700016"/>
            <a:ext cx="804672" cy="80467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895" y="4909231"/>
            <a:ext cx="386243" cy="386243"/>
          </a:xfrm>
          <a:prstGeom prst="rect">
            <a:avLst/>
          </a:prstGeom>
        </p:spPr>
      </p:pic>
      <p:sp>
        <p:nvSpPr>
          <p:cNvPr id="22" name="Text 17"/>
          <p:cNvSpPr/>
          <p:nvPr/>
        </p:nvSpPr>
        <p:spPr>
          <a:xfrm>
            <a:off x="1874520" y="4581144"/>
            <a:ext cx="265176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Responsabilités</a:t>
            </a:r>
            <a:endParaRPr lang="en-US" sz="1500" dirty="0"/>
          </a:p>
        </p:txBody>
      </p:sp>
      <p:sp>
        <p:nvSpPr>
          <p:cNvPr id="23" name="Text 18"/>
          <p:cNvSpPr/>
          <p:nvPr/>
        </p:nvSpPr>
        <p:spPr>
          <a:xfrm>
            <a:off x="4617720" y="4581144"/>
            <a:ext cx="681228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0000"/>
              </a:lnSpc>
              <a:buNone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Direction : établissement des états et contrôle interne, appréciation de la continuité. Auditeur : exprimer une opinion, avec scepticisme professionnel selon les NAA.</a:t>
            </a:r>
            <a:endParaRPr lang="en-US" sz="1250" dirty="0"/>
          </a:p>
        </p:txBody>
      </p:sp>
      <p:sp>
        <p:nvSpPr>
          <p:cNvPr id="24" name="Text 19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5" name="Text 20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6" name="Text 21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51</a:t>
            </a:r>
            <a:endParaRPr lang="en-US" sz="95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3" name="Text 1"/>
          <p:cNvSpPr/>
          <p:nvPr/>
        </p:nvSpPr>
        <p:spPr>
          <a:xfrm>
            <a:off x="1005840" y="128016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ATLAS-DZ · Q6 (SUITE)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1005840" y="1645920"/>
            <a:ext cx="10241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Adapter le modèle selon les conclusions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1005840" y="2606040"/>
            <a:ext cx="5029200" cy="3200400"/>
          </a:xfrm>
          <a:prstGeom prst="roundRect">
            <a:avLst>
              <a:gd name="adj" fmla="val 2286"/>
            </a:avLst>
          </a:prstGeom>
          <a:solidFill>
            <a:srgbClr val="13315A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1325880" y="2880360"/>
            <a:ext cx="777240" cy="777240"/>
          </a:xfrm>
          <a:prstGeom prst="ellipse">
            <a:avLst/>
          </a:prstGeom>
          <a:solidFill>
            <a:srgbClr val="0A1C33"/>
          </a:solidFill>
          <a:ln w="12700">
            <a:solidFill>
              <a:srgbClr val="0A1C33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962" y="3082442"/>
            <a:ext cx="373075" cy="3730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2240280" y="2926080"/>
            <a:ext cx="35661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Paragraphe d’observation (NAA 706)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1371600" y="3794760"/>
            <a:ext cx="44805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cas échéant, sur le changement de méthode comptable ou l’écart de preuve d’impôt, sans modifier l’opinion.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217920" y="2606040"/>
            <a:ext cx="4937760" cy="3200400"/>
          </a:xfrm>
          <a:prstGeom prst="roundRect">
            <a:avLst>
              <a:gd name="adj" fmla="val 2286"/>
            </a:avLst>
          </a:prstGeom>
          <a:solidFill>
            <a:srgbClr val="13315A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217920" y="2606040"/>
            <a:ext cx="73152" cy="320040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2" name="Shape 9"/>
          <p:cNvSpPr/>
          <p:nvPr/>
        </p:nvSpPr>
        <p:spPr>
          <a:xfrm>
            <a:off x="6537960" y="2880360"/>
            <a:ext cx="777240" cy="77724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042" y="3082442"/>
            <a:ext cx="373075" cy="373075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452360" y="2926080"/>
            <a:ext cx="356616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Réserve (NAA 705)</a:t>
            </a:r>
            <a:endParaRPr lang="en-US" sz="1500" dirty="0"/>
          </a:p>
        </p:txBody>
      </p:sp>
      <p:sp>
        <p:nvSpPr>
          <p:cNvPr id="15" name="Text 11"/>
          <p:cNvSpPr/>
          <p:nvPr/>
        </p:nvSpPr>
        <p:spPr>
          <a:xfrm>
            <a:off x="6583680" y="3794760"/>
            <a:ext cx="44805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4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 l’anomalie de 28 M DA n’est pas corrigée et dépasse le seuil de signification.</a:t>
            </a:r>
            <a:endParaRPr lang="en-US" sz="1400" dirty="0"/>
          </a:p>
        </p:txBody>
      </p:sp>
      <p:sp>
        <p:nvSpPr>
          <p:cNvPr id="16" name="Text 12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52</a:t>
            </a:r>
            <a:endParaRPr lang="en-US" sz="95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CONSOLIDATION DES ACQUIS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Points clés à retenir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Six messages structurants à mémoriser avant l’évaluation finale du programme.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53</a:t>
            </a:r>
            <a:endParaRPr lang="en-US" sz="95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SYNTHÈSE DE LA JOURNÉE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six messages essentiels du Jour 7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463040"/>
            <a:ext cx="544068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463040"/>
            <a:ext cx="73152" cy="14173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7" name="Shape 5"/>
          <p:cNvSpPr/>
          <p:nvPr/>
        </p:nvSpPr>
        <p:spPr>
          <a:xfrm>
            <a:off x="822960" y="1755648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930" y="1969618"/>
            <a:ext cx="395021" cy="395021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83080" y="1609344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Logique économique avant tout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1783080" y="2029968"/>
            <a:ext cx="40690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consolidation traduit le contrôle économique réel du groupe, au-delà de la seule détention juridique du capital.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6172200" y="1463040"/>
            <a:ext cx="544068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172200" y="1463040"/>
            <a:ext cx="73152" cy="14173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3" name="Shape 10"/>
          <p:cNvSpPr/>
          <p:nvPr/>
        </p:nvSpPr>
        <p:spPr>
          <a:xfrm>
            <a:off x="6446520" y="1755648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490" y="1969618"/>
            <a:ext cx="395021" cy="395021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406640" y="1609344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TVCP s’audite ligne à ligne</a:t>
            </a:r>
            <a:endParaRPr lang="en-US" sz="1450" dirty="0"/>
          </a:p>
        </p:txBody>
      </p:sp>
      <p:sp>
        <p:nvSpPr>
          <p:cNvPr id="16" name="Text 12"/>
          <p:cNvSpPr/>
          <p:nvPr/>
        </p:nvSpPr>
        <p:spPr>
          <a:xfrm>
            <a:off x="7406640" y="2029968"/>
            <a:ext cx="40690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Chaque variation des capitaux propres consolidés doit être justifiée, documentée et rapprochée des autres états.</a:t>
            </a:r>
            <a:endParaRPr lang="en-US" sz="1100" dirty="0"/>
          </a:p>
        </p:txBody>
      </p:sp>
      <p:sp>
        <p:nvSpPr>
          <p:cNvPr id="17" name="Shape 13"/>
          <p:cNvSpPr/>
          <p:nvPr/>
        </p:nvSpPr>
        <p:spPr>
          <a:xfrm>
            <a:off x="548640" y="3035808"/>
            <a:ext cx="544068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548640" y="3035808"/>
            <a:ext cx="73152" cy="14173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9" name="Shape 15"/>
          <p:cNvSpPr/>
          <p:nvPr/>
        </p:nvSpPr>
        <p:spPr>
          <a:xfrm>
            <a:off x="822960" y="3328416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930" y="3542386"/>
            <a:ext cx="395021" cy="395021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783080" y="3182112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NAA 600 : responsabilité unique</a:t>
            </a:r>
            <a:endParaRPr lang="en-US" sz="1450" dirty="0"/>
          </a:p>
        </p:txBody>
      </p:sp>
      <p:sp>
        <p:nvSpPr>
          <p:cNvPr id="22" name="Text 17"/>
          <p:cNvSpPr/>
          <p:nvPr/>
        </p:nvSpPr>
        <p:spPr>
          <a:xfrm>
            <a:off x="1783080" y="3602736"/>
            <a:ext cx="40690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L’associé signataire du groupe assume seule la responsabilité de l’opinion, quel que soit le rôle des auditeurs de composants.</a:t>
            </a:r>
            <a:endParaRPr lang="en-US" sz="1100" dirty="0"/>
          </a:p>
        </p:txBody>
      </p:sp>
      <p:sp>
        <p:nvSpPr>
          <p:cNvPr id="23" name="Shape 18"/>
          <p:cNvSpPr/>
          <p:nvPr/>
        </p:nvSpPr>
        <p:spPr>
          <a:xfrm>
            <a:off x="6172200" y="3035808"/>
            <a:ext cx="544068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6172200" y="3035808"/>
            <a:ext cx="73152" cy="14173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25" name="Shape 20"/>
          <p:cNvSpPr/>
          <p:nvPr/>
        </p:nvSpPr>
        <p:spPr>
          <a:xfrm>
            <a:off x="6446520" y="3328416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490" y="3542386"/>
            <a:ext cx="395021" cy="395021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7406640" y="3182112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IFRS 16 alourdit le bilan</a:t>
            </a:r>
            <a:endParaRPr lang="en-US" sz="1450" dirty="0"/>
          </a:p>
        </p:txBody>
      </p:sp>
      <p:sp>
        <p:nvSpPr>
          <p:cNvPr id="28" name="Text 22"/>
          <p:cNvSpPr/>
          <p:nvPr/>
        </p:nvSpPr>
        <p:spPr>
          <a:xfrm>
            <a:off x="7406640" y="3602736"/>
            <a:ext cx="40690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quasi-totalité des locations rejoint l’actif (droit d’usage) et le passif (dette locative) du preneur.</a:t>
            </a:r>
            <a:endParaRPr lang="en-US" sz="1100" dirty="0"/>
          </a:p>
        </p:txBody>
      </p:sp>
      <p:sp>
        <p:nvSpPr>
          <p:cNvPr id="29" name="Shape 23"/>
          <p:cNvSpPr/>
          <p:nvPr/>
        </p:nvSpPr>
        <p:spPr>
          <a:xfrm>
            <a:off x="548640" y="4608576"/>
            <a:ext cx="544068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0" name="Shape 24"/>
          <p:cNvSpPr/>
          <p:nvPr/>
        </p:nvSpPr>
        <p:spPr>
          <a:xfrm>
            <a:off x="548640" y="4608576"/>
            <a:ext cx="73152" cy="14173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1" name="Shape 25"/>
          <p:cNvSpPr/>
          <p:nvPr/>
        </p:nvSpPr>
        <p:spPr>
          <a:xfrm>
            <a:off x="822960" y="4901184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3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930" y="5115154"/>
            <a:ext cx="395021" cy="395021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1783080" y="475488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Impôts différés : tests de cohérence</a:t>
            </a:r>
            <a:endParaRPr lang="en-US" sz="1450" dirty="0"/>
          </a:p>
        </p:txBody>
      </p:sp>
      <p:sp>
        <p:nvSpPr>
          <p:cNvPr id="34" name="Text 27"/>
          <p:cNvSpPr/>
          <p:nvPr/>
        </p:nvSpPr>
        <p:spPr>
          <a:xfrm>
            <a:off x="1783080" y="5175504"/>
            <a:ext cx="40690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preuve d’impôt valide la charge d’impôt ; tout écart significatif inexpliqué constitue un signal d’audit.</a:t>
            </a:r>
            <a:endParaRPr lang="en-US" sz="1100" dirty="0"/>
          </a:p>
        </p:txBody>
      </p:sp>
      <p:sp>
        <p:nvSpPr>
          <p:cNvPr id="35" name="Shape 28"/>
          <p:cNvSpPr/>
          <p:nvPr/>
        </p:nvSpPr>
        <p:spPr>
          <a:xfrm>
            <a:off x="6172200" y="4608576"/>
            <a:ext cx="5440680" cy="1417320"/>
          </a:xfrm>
          <a:prstGeom prst="roundRect">
            <a:avLst>
              <a:gd name="adj" fmla="val 516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6" name="Shape 29"/>
          <p:cNvSpPr/>
          <p:nvPr/>
        </p:nvSpPr>
        <p:spPr>
          <a:xfrm>
            <a:off x="6172200" y="4608576"/>
            <a:ext cx="73152" cy="14173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7" name="Shape 30"/>
          <p:cNvSpPr/>
          <p:nvPr/>
        </p:nvSpPr>
        <p:spPr>
          <a:xfrm>
            <a:off x="6446520" y="4901184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3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490" y="5115154"/>
            <a:ext cx="395021" cy="395021"/>
          </a:xfrm>
          <a:prstGeom prst="rect">
            <a:avLst/>
          </a:prstGeom>
        </p:spPr>
      </p:pic>
      <p:sp>
        <p:nvSpPr>
          <p:cNvPr id="39" name="Text 31"/>
          <p:cNvSpPr/>
          <p:nvPr/>
        </p:nvSpPr>
        <p:spPr>
          <a:xfrm>
            <a:off x="7406640" y="4754880"/>
            <a:ext cx="40233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Opinion : NAA 700 / 705 / 706</a:t>
            </a:r>
            <a:endParaRPr lang="en-US" sz="1450" dirty="0"/>
          </a:p>
        </p:txBody>
      </p:sp>
      <p:sp>
        <p:nvSpPr>
          <p:cNvPr id="40" name="Text 32"/>
          <p:cNvSpPr/>
          <p:nvPr/>
        </p:nvSpPr>
        <p:spPr>
          <a:xfrm>
            <a:off x="7406640" y="5175504"/>
            <a:ext cx="4069080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rapport légal algérien se construit sur ce socle normatif, à adapter selon les conclusions de la mission.</a:t>
            </a:r>
            <a:endParaRPr lang="en-US" sz="1100" dirty="0"/>
          </a:p>
        </p:txBody>
      </p:sp>
      <p:sp>
        <p:nvSpPr>
          <p:cNvPr id="41" name="Text 3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42" name="Text 3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43" name="Text 3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54</a:t>
            </a:r>
            <a:endParaRPr lang="en-US" sz="95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POUR ALLER PLUS LOIN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Références réglementaires &amp; professionnelles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corpus normatif algérien et international mobilisé tout au long de la journée.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55</a:t>
            </a:r>
            <a:endParaRPr lang="en-US" sz="95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ALGÉRIEN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Textes nationaux mobilisés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463040"/>
            <a:ext cx="553212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8680" y="1737360"/>
            <a:ext cx="777240" cy="7772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762" y="1939442"/>
            <a:ext cx="373075" cy="3730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783080" y="1783080"/>
            <a:ext cx="4023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Lois &amp; règlements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914400" y="2651760"/>
            <a:ext cx="493776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Loi 10-01 relative aux professions de l’expert-comptable, du commissaire aux comptes et du comptable agréé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Loi 07-11 portant Système Comptable Financier (SCF)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Arrêté du 26 juillet 2008 fixant les règles d’évaluation et de comptabilisation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Décret exécutif 11-202 — rapports du commissaire aux comptes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Article 628 du Code de commerce — comptes consolidés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CIDTA — fiscalité (IBS, impôts différés)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263640" y="1463040"/>
            <a:ext cx="5349240" cy="4526280"/>
          </a:xfrm>
          <a:prstGeom prst="roundRect">
            <a:avLst>
              <a:gd name="adj" fmla="val 1616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263640" y="1463040"/>
            <a:ext cx="82296" cy="45262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2" name="Shape 9"/>
          <p:cNvSpPr/>
          <p:nvPr/>
        </p:nvSpPr>
        <p:spPr>
          <a:xfrm>
            <a:off x="6583680" y="1737360"/>
            <a:ext cx="777240" cy="77724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762" y="1939442"/>
            <a:ext cx="373075" cy="373075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498080" y="1783080"/>
            <a:ext cx="3931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Normes d’audit (NAA / NAGQ)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6629400" y="2651760"/>
            <a:ext cx="46634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600 — audit des états financiers d’un groupe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700 — fondement de l’opinion et rapport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705 — opinions modifiées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706 — paragraphes d’observation et autres points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NAA 230 / 450 / 580 — documentation, anomalies, déclarations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NAGQ 1 — gestion de la qualité du cabinet</a:t>
            </a:r>
            <a:endParaRPr lang="en-US" sz="1250" dirty="0"/>
          </a:p>
        </p:txBody>
      </p:sp>
      <p:sp>
        <p:nvSpPr>
          <p:cNvPr id="16" name="Text 12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56</a:t>
            </a:r>
            <a:endParaRPr lang="en-US" sz="95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 COMPTABLE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Référentiels SCF &amp; IFRS mobilisés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26517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1417320" y="1810512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5064" y="2048256"/>
            <a:ext cx="438912" cy="438912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640080" y="2761488"/>
            <a:ext cx="2468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IFRS 3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685800" y="3127248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Regroupements d’entreprises — goodwill et écarts d’évaluation</a:t>
            </a:r>
            <a:endParaRPr lang="en-US" sz="950" dirty="0"/>
          </a:p>
        </p:txBody>
      </p:sp>
      <p:sp>
        <p:nvSpPr>
          <p:cNvPr id="10" name="Shape 7"/>
          <p:cNvSpPr/>
          <p:nvPr/>
        </p:nvSpPr>
        <p:spPr>
          <a:xfrm>
            <a:off x="3355848" y="1554480"/>
            <a:ext cx="26517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4224528" y="1810512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272" y="2048256"/>
            <a:ext cx="438912" cy="438912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3447288" y="2761488"/>
            <a:ext cx="2468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IFRS 10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3493008" y="3127248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États financiers consolidés — notion de contrôle</a:t>
            </a:r>
            <a:endParaRPr lang="en-US" sz="950" dirty="0"/>
          </a:p>
        </p:txBody>
      </p:sp>
      <p:sp>
        <p:nvSpPr>
          <p:cNvPr id="15" name="Shape 11"/>
          <p:cNvSpPr/>
          <p:nvPr/>
        </p:nvSpPr>
        <p:spPr>
          <a:xfrm>
            <a:off x="6163056" y="1554480"/>
            <a:ext cx="26517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7031736" y="1810512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80" y="2048256"/>
            <a:ext cx="438912" cy="438912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254496" y="2761488"/>
            <a:ext cx="2468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IFRS 11</a:t>
            </a:r>
            <a:endParaRPr lang="en-US" sz="1600" dirty="0"/>
          </a:p>
        </p:txBody>
      </p:sp>
      <p:sp>
        <p:nvSpPr>
          <p:cNvPr id="19" name="Text 14"/>
          <p:cNvSpPr/>
          <p:nvPr/>
        </p:nvSpPr>
        <p:spPr>
          <a:xfrm>
            <a:off x="6300216" y="3127248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Partenariats — contrôle conjoint</a:t>
            </a:r>
            <a:endParaRPr lang="en-US" sz="950" dirty="0"/>
          </a:p>
        </p:txBody>
      </p:sp>
      <p:sp>
        <p:nvSpPr>
          <p:cNvPr id="20" name="Shape 15"/>
          <p:cNvSpPr/>
          <p:nvPr/>
        </p:nvSpPr>
        <p:spPr>
          <a:xfrm>
            <a:off x="8970264" y="1554480"/>
            <a:ext cx="26517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9838944" y="1810512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688" y="2048256"/>
            <a:ext cx="438912" cy="438912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9061704" y="2761488"/>
            <a:ext cx="2468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IFRS 12</a:t>
            </a:r>
            <a:endParaRPr lang="en-US" sz="1600" dirty="0"/>
          </a:p>
        </p:txBody>
      </p:sp>
      <p:sp>
        <p:nvSpPr>
          <p:cNvPr id="24" name="Text 18"/>
          <p:cNvSpPr/>
          <p:nvPr/>
        </p:nvSpPr>
        <p:spPr>
          <a:xfrm>
            <a:off x="9107424" y="3127248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Informations sur les participations dans d’autres entités</a:t>
            </a:r>
            <a:endParaRPr lang="en-US" sz="950" dirty="0"/>
          </a:p>
        </p:txBody>
      </p:sp>
      <p:sp>
        <p:nvSpPr>
          <p:cNvPr id="25" name="Shape 19"/>
          <p:cNvSpPr/>
          <p:nvPr/>
        </p:nvSpPr>
        <p:spPr>
          <a:xfrm>
            <a:off x="548640" y="3794760"/>
            <a:ext cx="26517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1417320" y="4050792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064" y="4288536"/>
            <a:ext cx="438912" cy="438912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640080" y="5001768"/>
            <a:ext cx="2468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IFRS 16</a:t>
            </a:r>
            <a:endParaRPr lang="en-US" sz="1600" dirty="0"/>
          </a:p>
        </p:txBody>
      </p:sp>
      <p:sp>
        <p:nvSpPr>
          <p:cNvPr id="29" name="Text 22"/>
          <p:cNvSpPr/>
          <p:nvPr/>
        </p:nvSpPr>
        <p:spPr>
          <a:xfrm>
            <a:off x="685800" y="5367528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Contrats de location — droit d’usage et dette locative</a:t>
            </a:r>
            <a:endParaRPr lang="en-US" sz="950" dirty="0"/>
          </a:p>
        </p:txBody>
      </p:sp>
      <p:sp>
        <p:nvSpPr>
          <p:cNvPr id="30" name="Shape 23"/>
          <p:cNvSpPr/>
          <p:nvPr/>
        </p:nvSpPr>
        <p:spPr>
          <a:xfrm>
            <a:off x="3355848" y="3794760"/>
            <a:ext cx="26517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1" name="Shape 24"/>
          <p:cNvSpPr/>
          <p:nvPr/>
        </p:nvSpPr>
        <p:spPr>
          <a:xfrm>
            <a:off x="4224528" y="4050792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3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272" y="4288536"/>
            <a:ext cx="438912" cy="438912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3447288" y="5001768"/>
            <a:ext cx="2468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IAS 12</a:t>
            </a:r>
            <a:endParaRPr lang="en-US" sz="1600" dirty="0"/>
          </a:p>
        </p:txBody>
      </p:sp>
      <p:sp>
        <p:nvSpPr>
          <p:cNvPr id="34" name="Text 26"/>
          <p:cNvSpPr/>
          <p:nvPr/>
        </p:nvSpPr>
        <p:spPr>
          <a:xfrm>
            <a:off x="3493008" y="5367528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Impôts sur le résultat — impôts différés</a:t>
            </a:r>
            <a:endParaRPr lang="en-US" sz="950" dirty="0"/>
          </a:p>
        </p:txBody>
      </p:sp>
      <p:sp>
        <p:nvSpPr>
          <p:cNvPr id="35" name="Shape 27"/>
          <p:cNvSpPr/>
          <p:nvPr/>
        </p:nvSpPr>
        <p:spPr>
          <a:xfrm>
            <a:off x="6163056" y="3794760"/>
            <a:ext cx="26517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6" name="Shape 28"/>
          <p:cNvSpPr/>
          <p:nvPr/>
        </p:nvSpPr>
        <p:spPr>
          <a:xfrm>
            <a:off x="7031736" y="4050792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3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9480" y="4288536"/>
            <a:ext cx="438912" cy="438912"/>
          </a:xfrm>
          <a:prstGeom prst="rect">
            <a:avLst/>
          </a:prstGeom>
        </p:spPr>
      </p:pic>
      <p:sp>
        <p:nvSpPr>
          <p:cNvPr id="38" name="Text 29"/>
          <p:cNvSpPr/>
          <p:nvPr/>
        </p:nvSpPr>
        <p:spPr>
          <a:xfrm>
            <a:off x="6254496" y="5001768"/>
            <a:ext cx="2468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IAS 8</a:t>
            </a:r>
            <a:endParaRPr lang="en-US" sz="1600" dirty="0"/>
          </a:p>
        </p:txBody>
      </p:sp>
      <p:sp>
        <p:nvSpPr>
          <p:cNvPr id="39" name="Text 30"/>
          <p:cNvSpPr/>
          <p:nvPr/>
        </p:nvSpPr>
        <p:spPr>
          <a:xfrm>
            <a:off x="6300216" y="5367528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Méthodes comptables, changements et erreurs</a:t>
            </a:r>
            <a:endParaRPr lang="en-US" sz="950" dirty="0"/>
          </a:p>
        </p:txBody>
      </p:sp>
      <p:sp>
        <p:nvSpPr>
          <p:cNvPr id="40" name="Shape 31"/>
          <p:cNvSpPr/>
          <p:nvPr/>
        </p:nvSpPr>
        <p:spPr>
          <a:xfrm>
            <a:off x="8970264" y="3794760"/>
            <a:ext cx="26517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41" name="Shape 32"/>
          <p:cNvSpPr/>
          <p:nvPr/>
        </p:nvSpPr>
        <p:spPr>
          <a:xfrm>
            <a:off x="9838944" y="4050792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42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6688" y="4288536"/>
            <a:ext cx="438912" cy="438912"/>
          </a:xfrm>
          <a:prstGeom prst="rect">
            <a:avLst/>
          </a:prstGeom>
        </p:spPr>
      </p:pic>
      <p:sp>
        <p:nvSpPr>
          <p:cNvPr id="43" name="Text 33"/>
          <p:cNvSpPr/>
          <p:nvPr/>
        </p:nvSpPr>
        <p:spPr>
          <a:xfrm>
            <a:off x="9061704" y="5001768"/>
            <a:ext cx="24688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IAS 36</a:t>
            </a:r>
            <a:endParaRPr lang="en-US" sz="1600" dirty="0"/>
          </a:p>
        </p:txBody>
      </p:sp>
      <p:sp>
        <p:nvSpPr>
          <p:cNvPr id="44" name="Text 34"/>
          <p:cNvSpPr/>
          <p:nvPr/>
        </p:nvSpPr>
        <p:spPr>
          <a:xfrm>
            <a:off x="9107424" y="5367528"/>
            <a:ext cx="23774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Dépréciation d’actifs — test du goodwill</a:t>
            </a:r>
            <a:endParaRPr lang="en-US" sz="950" dirty="0"/>
          </a:p>
        </p:txBody>
      </p:sp>
      <p:sp>
        <p:nvSpPr>
          <p:cNvPr id="45" name="Text 35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46" name="Text 36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47" name="Text 37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57</a:t>
            </a:r>
            <a:endParaRPr lang="en-US" sz="95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REPÈRES DE VOCABULAIRE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Glossaire opérationnel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termes techniques clés de la consolidation et de la synthèse de mission.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</a:t>
            </a:r>
            <a:endParaRPr lang="en-US" sz="95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GLOSSAIRE — CONSOLIDATION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Définitions essentielles (1 / 2)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08760"/>
            <a:ext cx="1106424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508760"/>
            <a:ext cx="73152" cy="850392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7" name="Text 5"/>
          <p:cNvSpPr/>
          <p:nvPr/>
        </p:nvSpPr>
        <p:spPr>
          <a:xfrm>
            <a:off x="868680" y="1563624"/>
            <a:ext cx="3520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Périmètre de consolidation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572000" y="1563624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Ensemble des entités retenues dans les comptes du groupe selon la nature et le degré de contrôle exercé.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548640" y="2423160"/>
            <a:ext cx="1106424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48640" y="2423160"/>
            <a:ext cx="73152" cy="850392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1" name="Text 9"/>
          <p:cNvSpPr/>
          <p:nvPr/>
        </p:nvSpPr>
        <p:spPr>
          <a:xfrm>
            <a:off x="868680" y="2478024"/>
            <a:ext cx="3520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Intégration globale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572000" y="2478024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Reprise de 100 % des actifs et passifs de la filiale contrôlée, avec constatation des intérêts minoritaires.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48640" y="3337560"/>
            <a:ext cx="1106424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548640" y="3337560"/>
            <a:ext cx="73152" cy="850392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5" name="Text 13"/>
          <p:cNvSpPr/>
          <p:nvPr/>
        </p:nvSpPr>
        <p:spPr>
          <a:xfrm>
            <a:off x="868680" y="3392424"/>
            <a:ext cx="3520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Mise en équivalence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572000" y="3392424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Évaluation de la participation à hauteur de la quote-part de capitaux propres détenue (influence notable).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48640" y="4251960"/>
            <a:ext cx="1106424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48640" y="4251960"/>
            <a:ext cx="73152" cy="850392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9" name="Text 17"/>
          <p:cNvSpPr/>
          <p:nvPr/>
        </p:nvSpPr>
        <p:spPr>
          <a:xfrm>
            <a:off x="868680" y="4306824"/>
            <a:ext cx="3520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Écart d’acquisition (goodwill)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4572000" y="4306824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Différence entre le coût d’acquisition et la juste valeur de la quote-part d’actif net acquis.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548640" y="5166360"/>
            <a:ext cx="1106424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548640" y="5166360"/>
            <a:ext cx="73152" cy="850392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23" name="Text 21"/>
          <p:cNvSpPr/>
          <p:nvPr/>
        </p:nvSpPr>
        <p:spPr>
          <a:xfrm>
            <a:off x="868680" y="5221224"/>
            <a:ext cx="3520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Intérêts minoritaires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4572000" y="5221224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des capitaux propres et du résultat d’une filiale revenant aux actionnaires hors groupe.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59</a:t>
            </a:r>
            <a:endParaRPr lang="en-US" sz="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Shape 1"/>
          <p:cNvSpPr/>
          <p:nvPr/>
        </p:nvSpPr>
        <p:spPr>
          <a:xfrm>
            <a:off x="5394960" y="1371600"/>
            <a:ext cx="1371600" cy="1371600"/>
          </a:xfrm>
          <a:prstGeom prst="ellipse">
            <a:avLst/>
          </a:prstGeom>
          <a:solidFill>
            <a:srgbClr val="13315A"/>
          </a:solidFill>
          <a:ln w="12700">
            <a:solidFill>
              <a:srgbClr val="13315A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1576" y="1728216"/>
            <a:ext cx="658368" cy="65836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14400" y="3017520"/>
            <a:ext cx="10360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ASTUCE D’ANIMATION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2011680" y="3474720"/>
            <a:ext cx="8165592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200" i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consolidation rebute par sa technicité. Ancrer chaque notion sur le TVCP, qui sert de fil rouge visuel de toute la journée.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2560320" y="4937760"/>
            <a:ext cx="7068312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10000"/>
              </a:lnSpc>
              <a:buNone/>
            </a:pPr>
            <a:r>
              <a:rPr lang="en-US" sz="1350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Réserver une marge de temps en fin de journée pour la conclusion du programme et la logistique de l’évaluation finale.</a:t>
            </a:r>
            <a:endParaRPr lang="en-US" sz="1350" dirty="0"/>
          </a:p>
        </p:txBody>
      </p:sp>
      <p:sp>
        <p:nvSpPr>
          <p:cNvPr id="8" name="Text 5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9" name="Text 6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0" name="Text 7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5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GLOSSAIRE — FISCALITÉ &amp; MISSION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Définitions essentielles (2 / 2)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08760"/>
            <a:ext cx="1106424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508760"/>
            <a:ext cx="73152" cy="850392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7" name="Text 5"/>
          <p:cNvSpPr/>
          <p:nvPr/>
        </p:nvSpPr>
        <p:spPr>
          <a:xfrm>
            <a:off x="868680" y="1563624"/>
            <a:ext cx="3520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Impôt différé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572000" y="1563624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Impôt futur résultant des différences temporaires entre valeur comptable et base fiscale d’un actif ou passif.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548640" y="2423160"/>
            <a:ext cx="1106424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548640" y="2423160"/>
            <a:ext cx="73152" cy="850392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11" name="Text 9"/>
          <p:cNvSpPr/>
          <p:nvPr/>
        </p:nvSpPr>
        <p:spPr>
          <a:xfrm>
            <a:off x="868680" y="2478024"/>
            <a:ext cx="3520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Preuve d’impôt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572000" y="2478024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Rapprochement entre la charge d’impôt théorique et la charge effectivement comptabilisée.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48640" y="3337560"/>
            <a:ext cx="1106424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548640" y="3337560"/>
            <a:ext cx="73152" cy="850392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15" name="Text 13"/>
          <p:cNvSpPr/>
          <p:nvPr/>
        </p:nvSpPr>
        <p:spPr>
          <a:xfrm>
            <a:off x="868680" y="3392424"/>
            <a:ext cx="3520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Droit d’usage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4572000" y="3392424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Actif représentant le droit du preneur d’utiliser un bien loué pendant la durée du contrat (IFRS 16).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48640" y="4251960"/>
            <a:ext cx="1106424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548640" y="4251960"/>
            <a:ext cx="73152" cy="850392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19" name="Text 17"/>
          <p:cNvSpPr/>
          <p:nvPr/>
        </p:nvSpPr>
        <p:spPr>
          <a:xfrm>
            <a:off x="868680" y="4306824"/>
            <a:ext cx="3520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Seuil de signification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4572000" y="4306824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Montant au-delà duquel une anomalie est susceptible d’influencer les décisions des utilisateurs.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548640" y="5166360"/>
            <a:ext cx="11064240" cy="850392"/>
          </a:xfrm>
          <a:prstGeom prst="roundRect">
            <a:avLst>
              <a:gd name="adj" fmla="val 8602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548640" y="5166360"/>
            <a:ext cx="73152" cy="850392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23" name="Text 21"/>
          <p:cNvSpPr/>
          <p:nvPr/>
        </p:nvSpPr>
        <p:spPr>
          <a:xfrm>
            <a:off x="868680" y="5221224"/>
            <a:ext cx="3520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Opinion modifiée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4572000" y="5221224"/>
            <a:ext cx="68580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Réserve, refus de certifier ou impossibilité d’exprimer une opinion (NAA 705).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60</a:t>
            </a:r>
            <a:endParaRPr lang="en-US" sz="95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APPROFONDISSEMENTS TECHNIQUES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Zoom sur les points sensibles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Compléments pratiques destinés à sécuriser les diligences sur le terrain.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61</a:t>
            </a:r>
            <a:endParaRPr lang="en-US" sz="95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ZOOM CONSOLIDATION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Déterminer la méthode : arbre de décision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08760"/>
            <a:ext cx="11064240" cy="1033272"/>
          </a:xfrm>
          <a:prstGeom prst="roundRect">
            <a:avLst>
              <a:gd name="adj" fmla="val 7080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508760"/>
            <a:ext cx="91440" cy="1033272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7" name="Shape 5"/>
          <p:cNvSpPr/>
          <p:nvPr/>
        </p:nvSpPr>
        <p:spPr>
          <a:xfrm>
            <a:off x="868680" y="1673352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120" y="1858792"/>
            <a:ext cx="342351" cy="342351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83080" y="1627632"/>
            <a:ext cx="27432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Contrôle exclusif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4572000" y="1627632"/>
            <a:ext cx="36576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&gt; 50 % des droits de vote ou contrôle de fait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412480" y="1728216"/>
            <a:ext cx="3063240" cy="603504"/>
          </a:xfrm>
          <a:prstGeom prst="roundRect">
            <a:avLst>
              <a:gd name="adj" fmla="val 7576"/>
            </a:avLst>
          </a:prstGeom>
          <a:solidFill>
            <a:srgbClr val="EAF1FA"/>
          </a:solidFill>
          <a:ln w="12700">
            <a:solidFill>
              <a:srgbClr val="1E49C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503920" y="1728216"/>
            <a:ext cx="28803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Intégration globale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548640" y="2606040"/>
            <a:ext cx="11064240" cy="1033272"/>
          </a:xfrm>
          <a:prstGeom prst="roundRect">
            <a:avLst>
              <a:gd name="adj" fmla="val 7080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548640" y="2606040"/>
            <a:ext cx="91440" cy="1033272"/>
          </a:xfrm>
          <a:prstGeom prst="rect">
            <a:avLst/>
          </a:prstGeom>
          <a:solidFill>
            <a:srgbClr val="0073C6"/>
          </a:solidFill>
          <a:ln/>
        </p:spPr>
      </p:sp>
      <p:sp>
        <p:nvSpPr>
          <p:cNvPr id="15" name="Shape 12"/>
          <p:cNvSpPr/>
          <p:nvPr/>
        </p:nvSpPr>
        <p:spPr>
          <a:xfrm>
            <a:off x="868680" y="2770632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20" y="2956072"/>
            <a:ext cx="342351" cy="342351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1783080" y="2724912"/>
            <a:ext cx="27432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Contrôle conjoint</a:t>
            </a:r>
            <a:endParaRPr lang="en-US" sz="1500" dirty="0"/>
          </a:p>
        </p:txBody>
      </p:sp>
      <p:sp>
        <p:nvSpPr>
          <p:cNvPr id="18" name="Text 14"/>
          <p:cNvSpPr/>
          <p:nvPr/>
        </p:nvSpPr>
        <p:spPr>
          <a:xfrm>
            <a:off x="4572000" y="2724912"/>
            <a:ext cx="36576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Partage contractuel du contrôle entre associés</a:t>
            </a:r>
            <a:endParaRPr lang="en-US" sz="1150" dirty="0"/>
          </a:p>
        </p:txBody>
      </p:sp>
      <p:sp>
        <p:nvSpPr>
          <p:cNvPr id="19" name="Shape 15"/>
          <p:cNvSpPr/>
          <p:nvPr/>
        </p:nvSpPr>
        <p:spPr>
          <a:xfrm>
            <a:off x="8412480" y="2825496"/>
            <a:ext cx="3063240" cy="603504"/>
          </a:xfrm>
          <a:prstGeom prst="roundRect">
            <a:avLst>
              <a:gd name="adj" fmla="val 7576"/>
            </a:avLst>
          </a:prstGeom>
          <a:solidFill>
            <a:srgbClr val="EAF1FA"/>
          </a:solidFill>
          <a:ln w="12700">
            <a:solidFill>
              <a:srgbClr val="0073C6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8503920" y="2825496"/>
            <a:ext cx="28803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73C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Intégration proportionnelle ou mise en équivalence</a:t>
            </a:r>
            <a:endParaRPr lang="en-US" sz="1100" dirty="0"/>
          </a:p>
        </p:txBody>
      </p:sp>
      <p:sp>
        <p:nvSpPr>
          <p:cNvPr id="21" name="Shape 17"/>
          <p:cNvSpPr/>
          <p:nvPr/>
        </p:nvSpPr>
        <p:spPr>
          <a:xfrm>
            <a:off x="548640" y="3703320"/>
            <a:ext cx="11064240" cy="1033272"/>
          </a:xfrm>
          <a:prstGeom prst="roundRect">
            <a:avLst>
              <a:gd name="adj" fmla="val 7080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548640" y="3703320"/>
            <a:ext cx="91440" cy="1033272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23" name="Shape 19"/>
          <p:cNvSpPr/>
          <p:nvPr/>
        </p:nvSpPr>
        <p:spPr>
          <a:xfrm>
            <a:off x="868680" y="3867912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20" y="4053352"/>
            <a:ext cx="342351" cy="342351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1783080" y="3822192"/>
            <a:ext cx="27432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Influence notable</a:t>
            </a:r>
            <a:endParaRPr lang="en-US" sz="1500" dirty="0"/>
          </a:p>
        </p:txBody>
      </p:sp>
      <p:sp>
        <p:nvSpPr>
          <p:cNvPr id="26" name="Text 21"/>
          <p:cNvSpPr/>
          <p:nvPr/>
        </p:nvSpPr>
        <p:spPr>
          <a:xfrm>
            <a:off x="4572000" y="3822192"/>
            <a:ext cx="36576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20 % à 50 % des droits de vote</a:t>
            </a:r>
            <a:endParaRPr lang="en-US" sz="1150" dirty="0"/>
          </a:p>
        </p:txBody>
      </p:sp>
      <p:sp>
        <p:nvSpPr>
          <p:cNvPr id="27" name="Shape 22"/>
          <p:cNvSpPr/>
          <p:nvPr/>
        </p:nvSpPr>
        <p:spPr>
          <a:xfrm>
            <a:off x="8412480" y="3922776"/>
            <a:ext cx="3063240" cy="603504"/>
          </a:xfrm>
          <a:prstGeom prst="roundRect">
            <a:avLst>
              <a:gd name="adj" fmla="val 7576"/>
            </a:avLst>
          </a:prstGeom>
          <a:solidFill>
            <a:srgbClr val="EAF1FA"/>
          </a:solidFill>
          <a:ln w="12700">
            <a:solidFill>
              <a:srgbClr val="00A39C"/>
            </a:solidFill>
            <a:prstDash val="solid"/>
          </a:ln>
        </p:spPr>
      </p:sp>
      <p:sp>
        <p:nvSpPr>
          <p:cNvPr id="28" name="Text 23"/>
          <p:cNvSpPr/>
          <p:nvPr/>
        </p:nvSpPr>
        <p:spPr>
          <a:xfrm>
            <a:off x="8503920" y="3922776"/>
            <a:ext cx="28803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A3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 en équivalence</a:t>
            </a:r>
            <a:endParaRPr lang="en-US" sz="1100" dirty="0"/>
          </a:p>
        </p:txBody>
      </p:sp>
      <p:sp>
        <p:nvSpPr>
          <p:cNvPr id="29" name="Shape 24"/>
          <p:cNvSpPr/>
          <p:nvPr/>
        </p:nvSpPr>
        <p:spPr>
          <a:xfrm>
            <a:off x="548640" y="4800600"/>
            <a:ext cx="11064240" cy="1033272"/>
          </a:xfrm>
          <a:prstGeom prst="roundRect">
            <a:avLst>
              <a:gd name="adj" fmla="val 7080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0" name="Shape 25"/>
          <p:cNvSpPr/>
          <p:nvPr/>
        </p:nvSpPr>
        <p:spPr>
          <a:xfrm>
            <a:off x="548640" y="4800600"/>
            <a:ext cx="91440" cy="1033272"/>
          </a:xfrm>
          <a:prstGeom prst="rect">
            <a:avLst/>
          </a:prstGeom>
          <a:solidFill>
            <a:srgbClr val="5B6B7F"/>
          </a:solidFill>
          <a:ln/>
        </p:spPr>
      </p:sp>
      <p:sp>
        <p:nvSpPr>
          <p:cNvPr id="31" name="Shape 26"/>
          <p:cNvSpPr/>
          <p:nvPr/>
        </p:nvSpPr>
        <p:spPr>
          <a:xfrm>
            <a:off x="868680" y="4965192"/>
            <a:ext cx="713232" cy="713232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3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20" y="5150632"/>
            <a:ext cx="342351" cy="342351"/>
          </a:xfrm>
          <a:prstGeom prst="rect">
            <a:avLst/>
          </a:prstGeom>
        </p:spPr>
      </p:pic>
      <p:sp>
        <p:nvSpPr>
          <p:cNvPr id="33" name="Text 27"/>
          <p:cNvSpPr/>
          <p:nvPr/>
        </p:nvSpPr>
        <p:spPr>
          <a:xfrm>
            <a:off x="1783080" y="4919472"/>
            <a:ext cx="27432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Absence d’influence</a:t>
            </a:r>
            <a:endParaRPr lang="en-US" sz="1500" dirty="0"/>
          </a:p>
        </p:txBody>
      </p:sp>
      <p:sp>
        <p:nvSpPr>
          <p:cNvPr id="34" name="Text 28"/>
          <p:cNvSpPr/>
          <p:nvPr/>
        </p:nvSpPr>
        <p:spPr>
          <a:xfrm>
            <a:off x="4572000" y="4919472"/>
            <a:ext cx="36576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&lt; 20 % et aucun contrôle</a:t>
            </a:r>
            <a:endParaRPr lang="en-US" sz="1150" dirty="0"/>
          </a:p>
        </p:txBody>
      </p:sp>
      <p:sp>
        <p:nvSpPr>
          <p:cNvPr id="35" name="Shape 29"/>
          <p:cNvSpPr/>
          <p:nvPr/>
        </p:nvSpPr>
        <p:spPr>
          <a:xfrm>
            <a:off x="8412480" y="5020056"/>
            <a:ext cx="3063240" cy="603504"/>
          </a:xfrm>
          <a:prstGeom prst="roundRect">
            <a:avLst>
              <a:gd name="adj" fmla="val 7576"/>
            </a:avLst>
          </a:prstGeom>
          <a:solidFill>
            <a:srgbClr val="EAF1FA"/>
          </a:solidFill>
          <a:ln w="12700">
            <a:solidFill>
              <a:srgbClr val="5B6B7F"/>
            </a:solidFill>
            <a:prstDash val="solid"/>
          </a:ln>
        </p:spPr>
      </p:sp>
      <p:sp>
        <p:nvSpPr>
          <p:cNvPr id="36" name="Text 30"/>
          <p:cNvSpPr/>
          <p:nvPr/>
        </p:nvSpPr>
        <p:spPr>
          <a:xfrm>
            <a:off x="8503920" y="5020056"/>
            <a:ext cx="2880360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Hors périmètre (titres en juste valeur)</a:t>
            </a:r>
            <a:endParaRPr lang="en-US" sz="1100" dirty="0"/>
          </a:p>
        </p:txBody>
      </p:sp>
      <p:sp>
        <p:nvSpPr>
          <p:cNvPr id="37" name="Text 31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38" name="Text 32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9" name="Text 33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62</a:t>
            </a:r>
            <a:endParaRPr lang="en-US" sz="95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ZOOM NAA 600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contenu type des instructions d’audit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463040"/>
            <a:ext cx="553212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8680" y="1737360"/>
            <a:ext cx="777240" cy="7772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762" y="1939442"/>
            <a:ext cx="373075" cy="3730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783080" y="1783080"/>
            <a:ext cx="4023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 que l’équipe groupe transmet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914400" y="2651760"/>
            <a:ext cx="493776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Périmètre et calendrier d’intervention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Seuils de signification du composant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Risques importants identifiés au niveau groupe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Format de reporting et conclusions attendues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Confirmation d’indépendance et d’éthique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Points de cohérence inter-composants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263640" y="1463040"/>
            <a:ext cx="5349240" cy="4526280"/>
          </a:xfrm>
          <a:prstGeom prst="roundRect">
            <a:avLst>
              <a:gd name="adj" fmla="val 1616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263640" y="1463040"/>
            <a:ext cx="82296" cy="45262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2" name="Shape 9"/>
          <p:cNvSpPr/>
          <p:nvPr/>
        </p:nvSpPr>
        <p:spPr>
          <a:xfrm>
            <a:off x="6583680" y="1737360"/>
            <a:ext cx="777240" cy="77724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762" y="1939442"/>
            <a:ext cx="373075" cy="373075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498080" y="1783080"/>
            <a:ext cx="3931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 que l’équipe groupe reçoit en retour</a:t>
            </a:r>
            <a:endParaRPr lang="en-US" sz="1550" dirty="0"/>
          </a:p>
        </p:txBody>
      </p:sp>
      <p:sp>
        <p:nvSpPr>
          <p:cNvPr id="15" name="Text 11"/>
          <p:cNvSpPr/>
          <p:nvPr/>
        </p:nvSpPr>
        <p:spPr>
          <a:xfrm>
            <a:off x="6629400" y="2651760"/>
            <a:ext cx="46634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Synthèse des travaux et conclusions du composant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Liste des anomalies détectées et corrigées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Points en suspens et limitations éventuelles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Déclarations de la direction du composant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Confirmation du respect des instructions</a:t>
            </a:r>
            <a:endParaRPr lang="en-US" sz="1250" dirty="0"/>
          </a:p>
        </p:txBody>
      </p:sp>
      <p:sp>
        <p:nvSpPr>
          <p:cNvPr id="16" name="Text 12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63</a:t>
            </a:r>
            <a:endParaRPr lang="en-US" sz="95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ZOOM IFRS 16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Bail Alger — déroulé sur 5 ans (M DA)</a:t>
            </a:r>
            <a:endParaRPr lang="en-US" sz="2600" dirty="0"/>
          </a:p>
        </p:txBody>
      </p:sp>
      <p:sp>
        <p:nvSpPr>
          <p:cNvPr id="5" name="Text 3"/>
          <p:cNvSpPr/>
          <p:nvPr/>
        </p:nvSpPr>
        <p:spPr>
          <a:xfrm>
            <a:off x="749808" y="1371600"/>
            <a:ext cx="10789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Loyer annuel 12 · taux d’actualisation 8 % · facteur d’annuité 3,993 · dette initiale ≈ 47,9</a:t>
            </a:r>
            <a:endParaRPr lang="en-US" sz="1200" dirty="0"/>
          </a:p>
        </p:txBody>
      </p:sp>
      <p:graphicFrame>
        <p:nvGraphicFramePr>
          <p:cNvPr id="6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874520"/>
          <a:ext cx="11064240" cy="914400"/>
        </p:xfrm>
        <a:graphic>
          <a:graphicData uri="http://schemas.openxmlformats.org/drawingml/2006/table">
            <a:tbl>
              <a:tblPr/>
              <a:tblGrid>
                <a:gridCol w="1371600"/>
                <a:gridCol w="2212848"/>
                <a:gridCol w="2212848"/>
                <a:gridCol w="2212848"/>
                <a:gridCol w="2212848"/>
                <a:gridCol w="841248"/>
              </a:tblGrid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Année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Dette ouverture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Intérêts (8 %)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Loyer payé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Dette clôture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Amort. droit d’usage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47,9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3,8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12,0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39,7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9,6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39,7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3,2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12,0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30,9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9,6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30,9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2,5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12,0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21,4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9,6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21,4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1,7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12,0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11,1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9,6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5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11,1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0,9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12,0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0,0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9,6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1440" marR="91440" marT="45720" marB="4572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Shape 4"/>
          <p:cNvSpPr/>
          <p:nvPr/>
        </p:nvSpPr>
        <p:spPr>
          <a:xfrm>
            <a:off x="548640" y="5532120"/>
            <a:ext cx="11064240" cy="777240"/>
          </a:xfrm>
          <a:prstGeom prst="roundRect">
            <a:avLst>
              <a:gd name="adj" fmla="val 9412"/>
            </a:avLst>
          </a:prstGeom>
          <a:solidFill>
            <a:srgbClr val="EAF1FA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777240" y="5650992"/>
            <a:ext cx="548640" cy="54864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9886" y="5793638"/>
            <a:ext cx="263347" cy="263347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1417320" y="5596128"/>
            <a:ext cx="99669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b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Front-loading : </a:t>
            </a:r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charge totale de l’année 1 (intérêts 3,8 + amortissement 9,6 = 13,4) dépasse le loyer de 12, puis décroît — d’où un résultat initial plus faible qu’en charges locatives SCF.</a:t>
            </a:r>
            <a:endParaRPr lang="en-US" sz="1150" dirty="0"/>
          </a:p>
        </p:txBody>
      </p:sp>
      <p:sp>
        <p:nvSpPr>
          <p:cNvPr id="11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2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3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64</a:t>
            </a:r>
            <a:endParaRPr lang="en-US" sz="95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ZOOM IMPÔTS DIFFÉRÉS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Sens des différences temporaires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5440680" cy="3108960"/>
          </a:xfrm>
          <a:prstGeom prst="roundRect">
            <a:avLst>
              <a:gd name="adj" fmla="val 235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554480"/>
            <a:ext cx="5440680" cy="91440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7" name="Shape 5"/>
          <p:cNvSpPr/>
          <p:nvPr/>
        </p:nvSpPr>
        <p:spPr>
          <a:xfrm>
            <a:off x="868680" y="1874520"/>
            <a:ext cx="868680" cy="8686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537" y="2100377"/>
            <a:ext cx="416966" cy="41696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920240" y="1920240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Actif d’impôt différé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1920240" y="237744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00A39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Différence déductible dans le futur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914400" y="3063240"/>
            <a:ext cx="4663440" cy="0"/>
          </a:xfrm>
          <a:prstGeom prst="line">
            <a:avLst/>
          </a:prstGeom>
          <a:noFill/>
          <a:ln w="12700">
            <a:solidFill>
              <a:srgbClr val="D7E1E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14400" y="3200400"/>
            <a:ext cx="47091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Provisions non déductibles immédiatement · déficits reportables · amortissements fiscaux différés</a:t>
            </a:r>
            <a:endParaRPr lang="en-US" sz="1250" dirty="0"/>
          </a:p>
        </p:txBody>
      </p:sp>
      <p:sp>
        <p:nvSpPr>
          <p:cNvPr id="13" name="Shape 10"/>
          <p:cNvSpPr/>
          <p:nvPr/>
        </p:nvSpPr>
        <p:spPr>
          <a:xfrm>
            <a:off x="6172200" y="1554480"/>
            <a:ext cx="5440680" cy="3108960"/>
          </a:xfrm>
          <a:prstGeom prst="roundRect">
            <a:avLst>
              <a:gd name="adj" fmla="val 235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6172200" y="1554480"/>
            <a:ext cx="5440680" cy="914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5" name="Shape 12"/>
          <p:cNvSpPr/>
          <p:nvPr/>
        </p:nvSpPr>
        <p:spPr>
          <a:xfrm>
            <a:off x="6492240" y="1874520"/>
            <a:ext cx="868680" cy="8686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97" y="2100377"/>
            <a:ext cx="416966" cy="416966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7543800" y="1920240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Passif d’impôt différé</a:t>
            </a:r>
            <a:endParaRPr lang="en-US" sz="1700" dirty="0"/>
          </a:p>
        </p:txBody>
      </p:sp>
      <p:sp>
        <p:nvSpPr>
          <p:cNvPr id="18" name="Text 14"/>
          <p:cNvSpPr/>
          <p:nvPr/>
        </p:nvSpPr>
        <p:spPr>
          <a:xfrm>
            <a:off x="7543800" y="2377440"/>
            <a:ext cx="3931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Différence imposable dans le futur</a:t>
            </a:r>
            <a:endParaRPr lang="en-US" sz="1200" dirty="0"/>
          </a:p>
        </p:txBody>
      </p:sp>
      <p:sp>
        <p:nvSpPr>
          <p:cNvPr id="19" name="Shape 15"/>
          <p:cNvSpPr/>
          <p:nvPr/>
        </p:nvSpPr>
        <p:spPr>
          <a:xfrm>
            <a:off x="6537960" y="3063240"/>
            <a:ext cx="4663440" cy="0"/>
          </a:xfrm>
          <a:prstGeom prst="line">
            <a:avLst/>
          </a:prstGeom>
          <a:noFill/>
          <a:ln w="12700">
            <a:solidFill>
              <a:srgbClr val="D7E1EE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6537960" y="3200400"/>
            <a:ext cx="470916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Amortissements dégressifs · réévaluations · produits taxés ultérieurement</a:t>
            </a:r>
            <a:endParaRPr lang="en-US" sz="1250" dirty="0"/>
          </a:p>
        </p:txBody>
      </p:sp>
      <p:sp>
        <p:nvSpPr>
          <p:cNvPr id="21" name="Shape 17"/>
          <p:cNvSpPr/>
          <p:nvPr/>
        </p:nvSpPr>
        <p:spPr>
          <a:xfrm>
            <a:off x="548640" y="4892040"/>
            <a:ext cx="11064240" cy="1097280"/>
          </a:xfrm>
          <a:prstGeom prst="roundRect">
            <a:avLst>
              <a:gd name="adj" fmla="val 6667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868680" y="5120640"/>
            <a:ext cx="640080" cy="640080"/>
          </a:xfrm>
          <a:prstGeom prst="ellipse">
            <a:avLst/>
          </a:prstGeom>
          <a:solidFill>
            <a:srgbClr val="13315A"/>
          </a:solidFill>
          <a:ln w="12700">
            <a:solidFill>
              <a:srgbClr val="13315A"/>
            </a:solidFill>
            <a:prstDash val="solid"/>
          </a:ln>
        </p:spPr>
      </p:sp>
      <p:pic>
        <p:nvPicPr>
          <p:cNvPr id="2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101" y="5287061"/>
            <a:ext cx="307238" cy="307238"/>
          </a:xfrm>
          <a:prstGeom prst="rect">
            <a:avLst/>
          </a:prstGeom>
        </p:spPr>
      </p:pic>
      <p:sp>
        <p:nvSpPr>
          <p:cNvPr id="24" name="Text 19"/>
          <p:cNvSpPr/>
          <p:nvPr/>
        </p:nvSpPr>
        <p:spPr>
          <a:xfrm>
            <a:off x="1691640" y="5029200"/>
            <a:ext cx="96926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Diligence clé — </a:t>
            </a:r>
            <a:pPr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vérifier la justification de la recouvrabilité des actifs d’impôt différé (probabilité de bénéfices futurs imposables) et la cohérence avec le taux d’IBS applicable à chaque entité du groupe.</a:t>
            </a:r>
            <a:endParaRPr lang="en-US" sz="1300" dirty="0"/>
          </a:p>
        </p:txBody>
      </p:sp>
      <p:sp>
        <p:nvSpPr>
          <p:cNvPr id="25" name="Text 20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6" name="Text 21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7" name="Text 22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65</a:t>
            </a:r>
            <a:endParaRPr lang="en-US" sz="95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ZOOM PREUVE D’IMPÔT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Reconstitution de l’écart (M DA)</a:t>
            </a:r>
            <a:endParaRPr lang="en-US" sz="2600" dirty="0"/>
          </a:p>
        </p:txBody>
      </p:sp>
      <p:graphicFrame>
        <p:nvGraphicFramePr>
          <p:cNvPr id="6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554480"/>
          <a:ext cx="11064240" cy="914400"/>
        </p:xfrm>
        <a:graphic>
          <a:graphicData uri="http://schemas.openxmlformats.org/drawingml/2006/table">
            <a:tbl>
              <a:tblPr/>
              <a:tblGrid>
                <a:gridCol w="7040880"/>
                <a:gridCol w="2377440"/>
                <a:gridCol w="1645920"/>
              </a:tblGrid>
              <a:tr h="51206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Élément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Montant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Effet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Impôt théorique (résultat × taux IBS)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78,0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Base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 Différences permanentes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+ 3,1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↑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 Effet du taux réduit (production de biens 19 %)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− 5,6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↓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 Produits non imposables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− 2,6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↓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= Impôt attendu reconstitué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72,9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=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Impôt effectif comptabilisé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75,0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Écart à justifier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2,1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C0392B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⚠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38100" marB="381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8"/>
                    </a:solidFill>
                  </a:tcPr>
                </a:tc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548640" y="5623560"/>
            <a:ext cx="11064240" cy="713232"/>
          </a:xfrm>
          <a:prstGeom prst="roundRect">
            <a:avLst>
              <a:gd name="adj" fmla="val 10256"/>
            </a:avLst>
          </a:prstGeom>
          <a:solidFill>
            <a:srgbClr val="EAF1FA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777240" y="5733288"/>
            <a:ext cx="502920" cy="50292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999" y="5864047"/>
            <a:ext cx="241402" cy="24140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1371600" y="5669280"/>
            <a:ext cx="10058400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i="1" dirty="0">
                <a:solidFill>
                  <a:srgbClr val="0C234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L’écart résiduel de 2,1 doit être analysé : crédits d’impôt, ajustements d’exercices antérieurs ou anomalie potentielle à investiguer.</a:t>
            </a:r>
            <a:endParaRPr lang="en-US" sz="1200" dirty="0"/>
          </a:p>
        </p:txBody>
      </p:sp>
      <p:sp>
        <p:nvSpPr>
          <p:cNvPr id="10" name="Text 6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7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8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66</a:t>
            </a:r>
            <a:endParaRPr lang="en-US" sz="95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ZOOM FISCALITÉ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Taux d’IBS différenciés en Algérie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600200"/>
            <a:ext cx="3566160" cy="2788920"/>
          </a:xfrm>
          <a:prstGeom prst="roundRect">
            <a:avLst>
              <a:gd name="adj" fmla="val 262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600200"/>
            <a:ext cx="3566160" cy="109728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7" name="Text 5"/>
          <p:cNvSpPr/>
          <p:nvPr/>
        </p:nvSpPr>
        <p:spPr>
          <a:xfrm>
            <a:off x="640080" y="1920240"/>
            <a:ext cx="33832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b="1" dirty="0">
                <a:solidFill>
                  <a:srgbClr val="00A39C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19 %</a:t>
            </a:r>
            <a:endParaRPr lang="en-US" sz="5000" dirty="0"/>
          </a:p>
        </p:txBody>
      </p:sp>
      <p:sp>
        <p:nvSpPr>
          <p:cNvPr id="8" name="Text 6"/>
          <p:cNvSpPr/>
          <p:nvPr/>
        </p:nvSpPr>
        <p:spPr>
          <a:xfrm>
            <a:off x="640080" y="2926080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Production de biens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777240" y="3429000"/>
            <a:ext cx="3108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Activités de production de biens</a:t>
            </a:r>
            <a:endParaRPr lang="en-US" sz="1150" dirty="0"/>
          </a:p>
        </p:txBody>
      </p:sp>
      <p:sp>
        <p:nvSpPr>
          <p:cNvPr id="10" name="Shape 8"/>
          <p:cNvSpPr/>
          <p:nvPr/>
        </p:nvSpPr>
        <p:spPr>
          <a:xfrm>
            <a:off x="4297680" y="1600200"/>
            <a:ext cx="3566160" cy="2788920"/>
          </a:xfrm>
          <a:prstGeom prst="roundRect">
            <a:avLst>
              <a:gd name="adj" fmla="val 262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4297680" y="1600200"/>
            <a:ext cx="3566160" cy="109728"/>
          </a:xfrm>
          <a:prstGeom prst="rect">
            <a:avLst/>
          </a:prstGeom>
          <a:solidFill>
            <a:srgbClr val="0073C6"/>
          </a:solidFill>
          <a:ln/>
        </p:spPr>
      </p:sp>
      <p:sp>
        <p:nvSpPr>
          <p:cNvPr id="12" name="Text 10"/>
          <p:cNvSpPr/>
          <p:nvPr/>
        </p:nvSpPr>
        <p:spPr>
          <a:xfrm>
            <a:off x="4389120" y="1920240"/>
            <a:ext cx="33832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b="1" dirty="0">
                <a:solidFill>
                  <a:srgbClr val="0073C6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23 %</a:t>
            </a:r>
            <a:endParaRPr lang="en-US" sz="5000" dirty="0"/>
          </a:p>
        </p:txBody>
      </p:sp>
      <p:sp>
        <p:nvSpPr>
          <p:cNvPr id="13" name="Text 11"/>
          <p:cNvSpPr/>
          <p:nvPr/>
        </p:nvSpPr>
        <p:spPr>
          <a:xfrm>
            <a:off x="4389120" y="2926080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BTP &amp; tourisme</a:t>
            </a:r>
            <a:endParaRPr lang="en-US" sz="1700" dirty="0"/>
          </a:p>
        </p:txBody>
      </p:sp>
      <p:sp>
        <p:nvSpPr>
          <p:cNvPr id="14" name="Text 12"/>
          <p:cNvSpPr/>
          <p:nvPr/>
        </p:nvSpPr>
        <p:spPr>
          <a:xfrm>
            <a:off x="4526280" y="3429000"/>
            <a:ext cx="3108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Bâtiment, travaux publics, hydraulique et activités touristiques</a:t>
            </a:r>
            <a:endParaRPr lang="en-US" sz="1150" dirty="0"/>
          </a:p>
        </p:txBody>
      </p:sp>
      <p:sp>
        <p:nvSpPr>
          <p:cNvPr id="15" name="Shape 13"/>
          <p:cNvSpPr/>
          <p:nvPr/>
        </p:nvSpPr>
        <p:spPr>
          <a:xfrm>
            <a:off x="8046720" y="1600200"/>
            <a:ext cx="3566160" cy="2788920"/>
          </a:xfrm>
          <a:prstGeom prst="roundRect">
            <a:avLst>
              <a:gd name="adj" fmla="val 262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8046720" y="1600200"/>
            <a:ext cx="3566160" cy="109728"/>
          </a:xfrm>
          <a:prstGeom prst="rect">
            <a:avLst/>
          </a:prstGeom>
          <a:solidFill>
            <a:srgbClr val="5A2D81"/>
          </a:solidFill>
          <a:ln/>
        </p:spPr>
      </p:sp>
      <p:sp>
        <p:nvSpPr>
          <p:cNvPr id="17" name="Text 15"/>
          <p:cNvSpPr/>
          <p:nvPr/>
        </p:nvSpPr>
        <p:spPr>
          <a:xfrm>
            <a:off x="8138160" y="1920240"/>
            <a:ext cx="33832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5000" b="1" dirty="0">
                <a:solidFill>
                  <a:srgbClr val="5A2D8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26 %</a:t>
            </a:r>
            <a:endParaRPr lang="en-US" sz="5000" dirty="0"/>
          </a:p>
        </p:txBody>
      </p:sp>
      <p:sp>
        <p:nvSpPr>
          <p:cNvPr id="18" name="Text 16"/>
          <p:cNvSpPr/>
          <p:nvPr/>
        </p:nvSpPr>
        <p:spPr>
          <a:xfrm>
            <a:off x="8138160" y="2926080"/>
            <a:ext cx="3383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Autres activités</a:t>
            </a:r>
            <a:endParaRPr lang="en-US" sz="1700" dirty="0"/>
          </a:p>
        </p:txBody>
      </p:sp>
      <p:sp>
        <p:nvSpPr>
          <p:cNvPr id="19" name="Text 17"/>
          <p:cNvSpPr/>
          <p:nvPr/>
        </p:nvSpPr>
        <p:spPr>
          <a:xfrm>
            <a:off x="8275320" y="3429000"/>
            <a:ext cx="3108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0000"/>
              </a:lnSpc>
              <a:buNone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Notamment le commerce, les services et la distribution</a:t>
            </a:r>
            <a:endParaRPr lang="en-US" sz="1150" dirty="0"/>
          </a:p>
        </p:txBody>
      </p:sp>
      <p:sp>
        <p:nvSpPr>
          <p:cNvPr id="20" name="Shape 18"/>
          <p:cNvSpPr/>
          <p:nvPr/>
        </p:nvSpPr>
        <p:spPr>
          <a:xfrm>
            <a:off x="548640" y="4617720"/>
            <a:ext cx="11064240" cy="1371600"/>
          </a:xfrm>
          <a:prstGeom prst="roundRect">
            <a:avLst>
              <a:gd name="adj" fmla="val 5333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548640" y="4617720"/>
            <a:ext cx="82296" cy="137160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22" name="Shape 20"/>
          <p:cNvSpPr/>
          <p:nvPr/>
        </p:nvSpPr>
        <p:spPr>
          <a:xfrm>
            <a:off x="914400" y="4983480"/>
            <a:ext cx="685800" cy="685800"/>
          </a:xfrm>
          <a:prstGeom prst="ellipse">
            <a:avLst/>
          </a:prstGeom>
          <a:solidFill>
            <a:srgbClr val="13315A"/>
          </a:solidFill>
          <a:ln w="12700">
            <a:solidFill>
              <a:srgbClr val="13315A"/>
            </a:solidFill>
            <a:prstDash val="solid"/>
          </a:ln>
        </p:spPr>
      </p:sp>
      <p:pic>
        <p:nvPicPr>
          <p:cNvPr id="2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2708" y="5161788"/>
            <a:ext cx="329184" cy="329184"/>
          </a:xfrm>
          <a:prstGeom prst="rect">
            <a:avLst/>
          </a:prstGeom>
        </p:spPr>
      </p:pic>
      <p:sp>
        <p:nvSpPr>
          <p:cNvPr id="24" name="Text 21"/>
          <p:cNvSpPr/>
          <p:nvPr/>
        </p:nvSpPr>
        <p:spPr>
          <a:xfrm>
            <a:off x="1828800" y="4754880"/>
            <a:ext cx="9509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Enjeu pour la consolidation</a:t>
            </a:r>
            <a:endParaRPr lang="en-US" sz="1500" dirty="0"/>
          </a:p>
        </p:txBody>
      </p:sp>
      <p:sp>
        <p:nvSpPr>
          <p:cNvPr id="25" name="Text 22"/>
          <p:cNvSpPr/>
          <p:nvPr/>
        </p:nvSpPr>
        <p:spPr>
          <a:xfrm>
            <a:off x="1828800" y="5120640"/>
            <a:ext cx="95097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groupe diversifié applique plusieurs taux selon l’activité de chaque filiale : le calcul des impôts différés et la preuve d’impôt doivent être conduits entité par entité, puis agrégés, avant retraitements de consolidation.</a:t>
            </a:r>
            <a:endParaRPr lang="en-US" sz="1250" dirty="0"/>
          </a:p>
        </p:txBody>
      </p:sp>
      <p:sp>
        <p:nvSpPr>
          <p:cNvPr id="26" name="Text 2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7" name="Text 2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8" name="Text 2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67</a:t>
            </a:r>
            <a:endParaRPr lang="en-US" sz="95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SÉCURISER LA MISSION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Qualité, documentation &amp; archivage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NAGQ 1, NAA 230 et NAA 580 : la traçabilité au service de l’opinion.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68</a:t>
            </a:r>
            <a:endParaRPr lang="en-US" sz="95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DOCUMENTATION — NAA 230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 dossier de travail probant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08760"/>
            <a:ext cx="54406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508760"/>
            <a:ext cx="73152" cy="21031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7" name="Shape 5"/>
          <p:cNvSpPr/>
          <p:nvPr/>
        </p:nvSpPr>
        <p:spPr>
          <a:xfrm>
            <a:off x="868680" y="1801368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424" y="2039112"/>
            <a:ext cx="438912" cy="43891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965960" y="178308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Suffisant et approprié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965960" y="2350008"/>
            <a:ext cx="3886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Permettre à un auditeur expérimenté non impliqué de comprendre la nature, le calendrier et l’étendue des travaux.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6172200" y="1508760"/>
            <a:ext cx="54406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172200" y="1508760"/>
            <a:ext cx="73152" cy="21031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3" name="Shape 10"/>
          <p:cNvSpPr/>
          <p:nvPr/>
        </p:nvSpPr>
        <p:spPr>
          <a:xfrm>
            <a:off x="6492240" y="1801368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984" y="2039112"/>
            <a:ext cx="438912" cy="43891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589520" y="178308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Conclusions tracées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7589520" y="2350008"/>
            <a:ext cx="3886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Documenter les jugements importants, les anomalies relevées et leur traitement.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548640" y="3794760"/>
            <a:ext cx="54406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548640" y="3794760"/>
            <a:ext cx="73152" cy="21031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9" name="Shape 15"/>
          <p:cNvSpPr/>
          <p:nvPr/>
        </p:nvSpPr>
        <p:spPr>
          <a:xfrm>
            <a:off x="868680" y="4087368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24" y="4325112"/>
            <a:ext cx="438912" cy="438912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965960" y="406908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Revue hiérarchique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1965960" y="4636008"/>
            <a:ext cx="3886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Matérialiser la supervision et la revue des travaux des collaborateurs et des composants.</a:t>
            </a:r>
            <a:endParaRPr lang="en-US" sz="1200" dirty="0"/>
          </a:p>
        </p:txBody>
      </p:sp>
      <p:sp>
        <p:nvSpPr>
          <p:cNvPr id="23" name="Shape 18"/>
          <p:cNvSpPr/>
          <p:nvPr/>
        </p:nvSpPr>
        <p:spPr>
          <a:xfrm>
            <a:off x="6172200" y="3794760"/>
            <a:ext cx="54406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6172200" y="3794760"/>
            <a:ext cx="73152" cy="21031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25" name="Shape 20"/>
          <p:cNvSpPr/>
          <p:nvPr/>
        </p:nvSpPr>
        <p:spPr>
          <a:xfrm>
            <a:off x="6492240" y="4087368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984" y="4325112"/>
            <a:ext cx="438912" cy="438912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7589520" y="406908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Archivage &amp; confidentialité</a:t>
            </a:r>
            <a:endParaRPr lang="en-US" sz="1600" dirty="0"/>
          </a:p>
        </p:txBody>
      </p:sp>
      <p:sp>
        <p:nvSpPr>
          <p:cNvPr id="28" name="Text 22"/>
          <p:cNvSpPr/>
          <p:nvPr/>
        </p:nvSpPr>
        <p:spPr>
          <a:xfrm>
            <a:off x="7589520" y="4636008"/>
            <a:ext cx="3886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Constituer le dossier définitif dans les délais et en assurer la conservation sécurisée.</a:t>
            </a:r>
            <a:endParaRPr lang="en-US" sz="1200" dirty="0"/>
          </a:p>
        </p:txBody>
      </p:sp>
      <p:sp>
        <p:nvSpPr>
          <p:cNvPr id="29" name="Text 2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30" name="Text 2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1" name="Text 2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69</a:t>
            </a:r>
            <a:endParaRPr lang="en-US" sz="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08H45 · 1H00 · OUTIL 61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Référentiels de consolidation : SCF et IFRS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Choisir et appliquer le référentiel pertinent, et identifier les opérations de consolidation à auditer.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5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DÉCLARATIONS — NAA 580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 lettre d’affirmation de la direction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463040"/>
            <a:ext cx="553212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8680" y="1737360"/>
            <a:ext cx="777240" cy="7772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762" y="1939442"/>
            <a:ext cx="373075" cy="373075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783080" y="1783080"/>
            <a:ext cx="4023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Contenu attendu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914400" y="2651760"/>
            <a:ext cx="493776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Responsabilité de la direction sur les comptes consolidés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Exhaustivité du périmètre de consolidation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Exhaustivité des informations et accès fournis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Comptabilisation des opérations intra-groupe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Hypothèses retenues (goodwill, impôts différés, locations)</a:t>
            </a:r>
            <a:endParaRPr lang="en-US" sz="1250" dirty="0"/>
          </a:p>
          <a:p>
            <a:pPr marL="177800" indent="-177800">
              <a:spcAft>
                <a:spcPts val="10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Événements postérieurs à la clôture</a:t>
            </a:r>
            <a:endParaRPr lang="en-US" sz="1250" dirty="0"/>
          </a:p>
        </p:txBody>
      </p:sp>
      <p:sp>
        <p:nvSpPr>
          <p:cNvPr id="10" name="Shape 7"/>
          <p:cNvSpPr/>
          <p:nvPr/>
        </p:nvSpPr>
        <p:spPr>
          <a:xfrm>
            <a:off x="6263640" y="1463040"/>
            <a:ext cx="5349240" cy="4526280"/>
          </a:xfrm>
          <a:prstGeom prst="roundRect">
            <a:avLst>
              <a:gd name="adj" fmla="val 1616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263640" y="1463040"/>
            <a:ext cx="82296" cy="452628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12" name="Shape 9"/>
          <p:cNvSpPr/>
          <p:nvPr/>
        </p:nvSpPr>
        <p:spPr>
          <a:xfrm>
            <a:off x="6583680" y="1737360"/>
            <a:ext cx="777240" cy="777240"/>
          </a:xfrm>
          <a:prstGeom prst="ellipse">
            <a:avLst/>
          </a:prstGeom>
          <a:solidFill>
            <a:srgbClr val="13315A"/>
          </a:solidFill>
          <a:ln w="12700">
            <a:solidFill>
              <a:srgbClr val="13315A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762" y="1939442"/>
            <a:ext cx="373075" cy="373075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498080" y="1783080"/>
            <a:ext cx="3931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Portée &amp; limites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6629400" y="2651760"/>
            <a:ext cx="46634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Élément probant complémentaire — jamais substitutif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Datée au plus près de la date du rapport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Signée par les personnes ayant la responsabilité appropriée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F4D58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refus de la direction constitue une limitation à l’étendue des travaux</a:t>
            </a:r>
            <a:endParaRPr lang="en-US" sz="1250" dirty="0"/>
          </a:p>
        </p:txBody>
      </p:sp>
      <p:sp>
        <p:nvSpPr>
          <p:cNvPr id="16" name="Text 12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70</a:t>
            </a:r>
            <a:endParaRPr lang="en-US" sz="95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RAPPORT LÉGAL — DÉCRET 11-202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Architecture du rapport sur les comptes consolidés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08760"/>
            <a:ext cx="544068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77240" y="1810512"/>
            <a:ext cx="749808" cy="749808"/>
          </a:xfrm>
          <a:prstGeom prst="ellipse">
            <a:avLst/>
          </a:prstGeom>
          <a:solidFill>
            <a:srgbClr val="0C2340"/>
          </a:solidFill>
          <a:ln/>
        </p:spPr>
      </p:sp>
      <p:sp>
        <p:nvSpPr>
          <p:cNvPr id="7" name="Text 5"/>
          <p:cNvSpPr/>
          <p:nvPr/>
        </p:nvSpPr>
        <p:spPr>
          <a:xfrm>
            <a:off x="777240" y="1810512"/>
            <a:ext cx="74980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1691640" y="1673352"/>
            <a:ext cx="4160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Intitulé &amp; destinataire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1691640" y="2112264"/>
            <a:ext cx="420624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Identification du rapport et de l’organe destinataire (assemblée des actionnaires).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6172200" y="1508760"/>
            <a:ext cx="544068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6400800" y="1810512"/>
            <a:ext cx="749808" cy="749808"/>
          </a:xfrm>
          <a:prstGeom prst="ellipse">
            <a:avLst/>
          </a:prstGeom>
          <a:solidFill>
            <a:srgbClr val="0C234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0" y="1810512"/>
            <a:ext cx="74980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7315200" y="1673352"/>
            <a:ext cx="4160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Opinion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7315200" y="2112264"/>
            <a:ext cx="420624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Expression de l’opinion sur les comptes consolidés (NAA 700).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548640" y="3063240"/>
            <a:ext cx="544068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777240" y="3364992"/>
            <a:ext cx="749808" cy="749808"/>
          </a:xfrm>
          <a:prstGeom prst="ellipse">
            <a:avLst/>
          </a:prstGeom>
          <a:solidFill>
            <a:srgbClr val="0C2340"/>
          </a:solidFill>
          <a:ln/>
        </p:spPr>
      </p:sp>
      <p:sp>
        <p:nvSpPr>
          <p:cNvPr id="17" name="Text 15"/>
          <p:cNvSpPr/>
          <p:nvPr/>
        </p:nvSpPr>
        <p:spPr>
          <a:xfrm>
            <a:off x="777240" y="3364992"/>
            <a:ext cx="74980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1691640" y="3227832"/>
            <a:ext cx="4160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Fondement de l’opinion</a:t>
            </a:r>
            <a:endParaRPr lang="en-US" sz="1450" dirty="0"/>
          </a:p>
        </p:txBody>
      </p:sp>
      <p:sp>
        <p:nvSpPr>
          <p:cNvPr id="19" name="Text 17"/>
          <p:cNvSpPr/>
          <p:nvPr/>
        </p:nvSpPr>
        <p:spPr>
          <a:xfrm>
            <a:off x="1691640" y="3666744"/>
            <a:ext cx="420624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Référentiel d’audit, indépendance et caractère suffisant des éléments collectés.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6172200" y="3063240"/>
            <a:ext cx="544068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6400800" y="3364992"/>
            <a:ext cx="749808" cy="749808"/>
          </a:xfrm>
          <a:prstGeom prst="ellipse">
            <a:avLst/>
          </a:prstGeom>
          <a:solidFill>
            <a:srgbClr val="0C2340"/>
          </a:solidFill>
          <a:ln/>
        </p:spPr>
      </p:sp>
      <p:sp>
        <p:nvSpPr>
          <p:cNvPr id="22" name="Text 20"/>
          <p:cNvSpPr/>
          <p:nvPr/>
        </p:nvSpPr>
        <p:spPr>
          <a:xfrm>
            <a:off x="6400800" y="3364992"/>
            <a:ext cx="74980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7315200" y="3227832"/>
            <a:ext cx="4160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Observations / points clés</a:t>
            </a:r>
            <a:endParaRPr lang="en-US" sz="1450" dirty="0"/>
          </a:p>
        </p:txBody>
      </p:sp>
      <p:sp>
        <p:nvSpPr>
          <p:cNvPr id="24" name="Text 22"/>
          <p:cNvSpPr/>
          <p:nvPr/>
        </p:nvSpPr>
        <p:spPr>
          <a:xfrm>
            <a:off x="7315200" y="3666744"/>
            <a:ext cx="420624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Paragraphes d’observation ou autres points (NAA 706), le cas échéant.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548640" y="4617720"/>
            <a:ext cx="544068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777240" y="4919472"/>
            <a:ext cx="749808" cy="749808"/>
          </a:xfrm>
          <a:prstGeom prst="ellipse">
            <a:avLst/>
          </a:prstGeom>
          <a:solidFill>
            <a:srgbClr val="0C2340"/>
          </a:solidFill>
          <a:ln/>
        </p:spPr>
      </p:sp>
      <p:sp>
        <p:nvSpPr>
          <p:cNvPr id="27" name="Text 25"/>
          <p:cNvSpPr/>
          <p:nvPr/>
        </p:nvSpPr>
        <p:spPr>
          <a:xfrm>
            <a:off x="777240" y="4919472"/>
            <a:ext cx="74980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2200" dirty="0"/>
          </a:p>
        </p:txBody>
      </p:sp>
      <p:sp>
        <p:nvSpPr>
          <p:cNvPr id="28" name="Text 26"/>
          <p:cNvSpPr/>
          <p:nvPr/>
        </p:nvSpPr>
        <p:spPr>
          <a:xfrm>
            <a:off x="1691640" y="4782312"/>
            <a:ext cx="4160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Responsabilités</a:t>
            </a:r>
            <a:endParaRPr lang="en-US" sz="1450" dirty="0"/>
          </a:p>
        </p:txBody>
      </p:sp>
      <p:sp>
        <p:nvSpPr>
          <p:cNvPr id="29" name="Text 27"/>
          <p:cNvSpPr/>
          <p:nvPr/>
        </p:nvSpPr>
        <p:spPr>
          <a:xfrm>
            <a:off x="1691640" y="5221224"/>
            <a:ext cx="420624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Responsabilités respectives de la direction et du commissaire aux comptes.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6172200" y="4617720"/>
            <a:ext cx="544068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6400800" y="4919472"/>
            <a:ext cx="749808" cy="749808"/>
          </a:xfrm>
          <a:prstGeom prst="ellipse">
            <a:avLst/>
          </a:prstGeom>
          <a:solidFill>
            <a:srgbClr val="0C2340"/>
          </a:solidFill>
          <a:ln/>
        </p:spPr>
      </p:sp>
      <p:sp>
        <p:nvSpPr>
          <p:cNvPr id="32" name="Text 30"/>
          <p:cNvSpPr/>
          <p:nvPr/>
        </p:nvSpPr>
        <p:spPr>
          <a:xfrm>
            <a:off x="6400800" y="4919472"/>
            <a:ext cx="74980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2200" dirty="0"/>
          </a:p>
        </p:txBody>
      </p:sp>
      <p:sp>
        <p:nvSpPr>
          <p:cNvPr id="33" name="Text 31"/>
          <p:cNvSpPr/>
          <p:nvPr/>
        </p:nvSpPr>
        <p:spPr>
          <a:xfrm>
            <a:off x="7315200" y="4782312"/>
            <a:ext cx="4160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Vérifications spécifiques &amp; signature</a:t>
            </a:r>
            <a:endParaRPr lang="en-US" sz="1450" dirty="0"/>
          </a:p>
        </p:txBody>
      </p:sp>
      <p:sp>
        <p:nvSpPr>
          <p:cNvPr id="34" name="Text 32"/>
          <p:cNvSpPr/>
          <p:nvPr/>
        </p:nvSpPr>
        <p:spPr>
          <a:xfrm>
            <a:off x="7315200" y="5221224"/>
            <a:ext cx="4206240" cy="6766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8000"/>
              </a:lnSpc>
              <a:buNone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Mentions légales, lieu, date et signature du commissaire aux comptes.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36" name="Text 3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7" name="Text 3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71</a:t>
            </a:r>
            <a:endParaRPr lang="en-US" sz="95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FORGER L’OPINION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Du constat d’anomalie au type d’opinion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1106424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554480"/>
            <a:ext cx="91440" cy="1005840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7" name="Shape 5"/>
          <p:cNvSpPr/>
          <p:nvPr/>
        </p:nvSpPr>
        <p:spPr>
          <a:xfrm>
            <a:off x="841248" y="1737360"/>
            <a:ext cx="640080" cy="6400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7669" y="1903781"/>
            <a:ext cx="307238" cy="30723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645920" y="1645920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Aucune anomalie significative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029200" y="1645920"/>
            <a:ext cx="3108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Éléments suffisants et appropriés réunis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75320" y="1773936"/>
            <a:ext cx="3200400" cy="566928"/>
          </a:xfrm>
          <a:prstGeom prst="roundRect">
            <a:avLst>
              <a:gd name="adj" fmla="val 8065"/>
            </a:avLst>
          </a:prstGeom>
          <a:solidFill>
            <a:srgbClr val="00A39C"/>
          </a:solidFill>
          <a:ln/>
        </p:spPr>
      </p:sp>
      <p:sp>
        <p:nvSpPr>
          <p:cNvPr id="12" name="Text 9"/>
          <p:cNvSpPr/>
          <p:nvPr/>
        </p:nvSpPr>
        <p:spPr>
          <a:xfrm>
            <a:off x="8321040" y="1773936"/>
            <a:ext cx="31089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Certification sans réserve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548640" y="2633472"/>
            <a:ext cx="1106424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548640" y="2633472"/>
            <a:ext cx="91440" cy="1005840"/>
          </a:xfrm>
          <a:prstGeom prst="rect">
            <a:avLst/>
          </a:prstGeom>
          <a:solidFill>
            <a:srgbClr val="C8A24B"/>
          </a:solidFill>
          <a:ln/>
        </p:spPr>
      </p:sp>
      <p:sp>
        <p:nvSpPr>
          <p:cNvPr id="15" name="Shape 12"/>
          <p:cNvSpPr/>
          <p:nvPr/>
        </p:nvSpPr>
        <p:spPr>
          <a:xfrm>
            <a:off x="841248" y="2816352"/>
            <a:ext cx="640080" cy="6400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69" y="2982773"/>
            <a:ext cx="307238" cy="307238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1645920" y="2724912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Anomalie significative mais non diffuse</a:t>
            </a:r>
            <a:endParaRPr lang="en-US" sz="1350" dirty="0"/>
          </a:p>
        </p:txBody>
      </p:sp>
      <p:sp>
        <p:nvSpPr>
          <p:cNvPr id="18" name="Text 14"/>
          <p:cNvSpPr/>
          <p:nvPr/>
        </p:nvSpPr>
        <p:spPr>
          <a:xfrm>
            <a:off x="5029200" y="2724912"/>
            <a:ext cx="3108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Désaccord circonscrit à un poste</a:t>
            </a:r>
            <a:endParaRPr lang="en-US" sz="1150" dirty="0"/>
          </a:p>
        </p:txBody>
      </p:sp>
      <p:sp>
        <p:nvSpPr>
          <p:cNvPr id="19" name="Shape 15"/>
          <p:cNvSpPr/>
          <p:nvPr/>
        </p:nvSpPr>
        <p:spPr>
          <a:xfrm>
            <a:off x="8275320" y="2852928"/>
            <a:ext cx="3200400" cy="566928"/>
          </a:xfrm>
          <a:prstGeom prst="roundRect">
            <a:avLst>
              <a:gd name="adj" fmla="val 8065"/>
            </a:avLst>
          </a:prstGeom>
          <a:solidFill>
            <a:srgbClr val="C8A24B"/>
          </a:solidFill>
          <a:ln/>
        </p:spPr>
      </p:sp>
      <p:sp>
        <p:nvSpPr>
          <p:cNvPr id="20" name="Text 16"/>
          <p:cNvSpPr/>
          <p:nvPr/>
        </p:nvSpPr>
        <p:spPr>
          <a:xfrm>
            <a:off x="8321040" y="2852928"/>
            <a:ext cx="31089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Certification avec réserve (NAA 705)</a:t>
            </a:r>
            <a:endParaRPr lang="en-US" sz="1100" dirty="0"/>
          </a:p>
        </p:txBody>
      </p:sp>
      <p:sp>
        <p:nvSpPr>
          <p:cNvPr id="21" name="Shape 17"/>
          <p:cNvSpPr/>
          <p:nvPr/>
        </p:nvSpPr>
        <p:spPr>
          <a:xfrm>
            <a:off x="548640" y="3712464"/>
            <a:ext cx="1106424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2" name="Shape 18"/>
          <p:cNvSpPr/>
          <p:nvPr/>
        </p:nvSpPr>
        <p:spPr>
          <a:xfrm>
            <a:off x="548640" y="3712464"/>
            <a:ext cx="91440" cy="100584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23" name="Shape 19"/>
          <p:cNvSpPr/>
          <p:nvPr/>
        </p:nvSpPr>
        <p:spPr>
          <a:xfrm>
            <a:off x="841248" y="3895344"/>
            <a:ext cx="640080" cy="6400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9" y="4061765"/>
            <a:ext cx="307238" cy="307238"/>
          </a:xfrm>
          <a:prstGeom prst="rect">
            <a:avLst/>
          </a:prstGeom>
        </p:spPr>
      </p:pic>
      <p:sp>
        <p:nvSpPr>
          <p:cNvPr id="25" name="Text 20"/>
          <p:cNvSpPr/>
          <p:nvPr/>
        </p:nvSpPr>
        <p:spPr>
          <a:xfrm>
            <a:off x="1645920" y="3803904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Anomalie significative et diffuse</a:t>
            </a:r>
            <a:endParaRPr lang="en-US" sz="1350" dirty="0"/>
          </a:p>
        </p:txBody>
      </p:sp>
      <p:sp>
        <p:nvSpPr>
          <p:cNvPr id="26" name="Text 21"/>
          <p:cNvSpPr/>
          <p:nvPr/>
        </p:nvSpPr>
        <p:spPr>
          <a:xfrm>
            <a:off x="5029200" y="3803904"/>
            <a:ext cx="3108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Comptes globalement trompeurs</a:t>
            </a:r>
            <a:endParaRPr lang="en-US" sz="1150" dirty="0"/>
          </a:p>
        </p:txBody>
      </p:sp>
      <p:sp>
        <p:nvSpPr>
          <p:cNvPr id="27" name="Shape 22"/>
          <p:cNvSpPr/>
          <p:nvPr/>
        </p:nvSpPr>
        <p:spPr>
          <a:xfrm>
            <a:off x="8275320" y="3931920"/>
            <a:ext cx="3200400" cy="566928"/>
          </a:xfrm>
          <a:prstGeom prst="roundRect">
            <a:avLst>
              <a:gd name="adj" fmla="val 8065"/>
            </a:avLst>
          </a:prstGeom>
          <a:solidFill>
            <a:srgbClr val="C0392B"/>
          </a:solidFill>
          <a:ln/>
        </p:spPr>
      </p:sp>
      <p:sp>
        <p:nvSpPr>
          <p:cNvPr id="28" name="Text 23"/>
          <p:cNvSpPr/>
          <p:nvPr/>
        </p:nvSpPr>
        <p:spPr>
          <a:xfrm>
            <a:off x="8321040" y="3931920"/>
            <a:ext cx="31089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Refus de certifier (NAA 705)</a:t>
            </a:r>
            <a:endParaRPr lang="en-US" sz="1100" dirty="0"/>
          </a:p>
        </p:txBody>
      </p:sp>
      <p:sp>
        <p:nvSpPr>
          <p:cNvPr id="29" name="Shape 24"/>
          <p:cNvSpPr/>
          <p:nvPr/>
        </p:nvSpPr>
        <p:spPr>
          <a:xfrm>
            <a:off x="548640" y="4791456"/>
            <a:ext cx="1106424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0" name="Shape 25"/>
          <p:cNvSpPr/>
          <p:nvPr/>
        </p:nvSpPr>
        <p:spPr>
          <a:xfrm>
            <a:off x="548640" y="4791456"/>
            <a:ext cx="91440" cy="1005840"/>
          </a:xfrm>
          <a:prstGeom prst="rect">
            <a:avLst/>
          </a:prstGeom>
          <a:solidFill>
            <a:srgbClr val="8E44AD"/>
          </a:solidFill>
          <a:ln/>
        </p:spPr>
      </p:sp>
      <p:sp>
        <p:nvSpPr>
          <p:cNvPr id="31" name="Shape 26"/>
          <p:cNvSpPr/>
          <p:nvPr/>
        </p:nvSpPr>
        <p:spPr>
          <a:xfrm>
            <a:off x="841248" y="4974336"/>
            <a:ext cx="640080" cy="6400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3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69" y="5140757"/>
            <a:ext cx="307238" cy="307238"/>
          </a:xfrm>
          <a:prstGeom prst="rect">
            <a:avLst/>
          </a:prstGeom>
        </p:spPr>
      </p:pic>
      <p:sp>
        <p:nvSpPr>
          <p:cNvPr id="33" name="Text 27"/>
          <p:cNvSpPr/>
          <p:nvPr/>
        </p:nvSpPr>
        <p:spPr>
          <a:xfrm>
            <a:off x="1645920" y="4882896"/>
            <a:ext cx="3291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Limitation significative et diffuse</a:t>
            </a:r>
            <a:endParaRPr lang="en-US" sz="1350" dirty="0"/>
          </a:p>
        </p:txBody>
      </p:sp>
      <p:sp>
        <p:nvSpPr>
          <p:cNvPr id="34" name="Text 28"/>
          <p:cNvSpPr/>
          <p:nvPr/>
        </p:nvSpPr>
        <p:spPr>
          <a:xfrm>
            <a:off x="5029200" y="4882896"/>
            <a:ext cx="31089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Impossibilité de réunir les éléments</a:t>
            </a:r>
            <a:endParaRPr lang="en-US" sz="1150" dirty="0"/>
          </a:p>
        </p:txBody>
      </p:sp>
      <p:sp>
        <p:nvSpPr>
          <p:cNvPr id="35" name="Shape 29"/>
          <p:cNvSpPr/>
          <p:nvPr/>
        </p:nvSpPr>
        <p:spPr>
          <a:xfrm>
            <a:off x="8275320" y="5010912"/>
            <a:ext cx="3200400" cy="566928"/>
          </a:xfrm>
          <a:prstGeom prst="roundRect">
            <a:avLst>
              <a:gd name="adj" fmla="val 8065"/>
            </a:avLst>
          </a:prstGeom>
          <a:solidFill>
            <a:srgbClr val="8E44AD"/>
          </a:solidFill>
          <a:ln/>
        </p:spPr>
      </p:sp>
      <p:sp>
        <p:nvSpPr>
          <p:cNvPr id="36" name="Text 30"/>
          <p:cNvSpPr/>
          <p:nvPr/>
        </p:nvSpPr>
        <p:spPr>
          <a:xfrm>
            <a:off x="8321040" y="5010912"/>
            <a:ext cx="310896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Impossibilité d’exprimer une opinion</a:t>
            </a:r>
            <a:endParaRPr lang="en-US" sz="1100" dirty="0"/>
          </a:p>
        </p:txBody>
      </p:sp>
      <p:sp>
        <p:nvSpPr>
          <p:cNvPr id="37" name="Text 31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38" name="Text 32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9" name="Text 33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72</a:t>
            </a:r>
            <a:endParaRPr lang="en-US" sz="95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VALIDATION DES ACQUIS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Évaluation finale du programme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 de synthèse Groupe SAHARA SERVICES — épreuve individuelle, seuil de réussite 12 / 20.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73</a:t>
            </a:r>
            <a:endParaRPr lang="en-US" sz="95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ÉVALUATION FINALE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Cas de synthèse — Groupe SAHARA SERVICES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463040"/>
            <a:ext cx="5532120" cy="4526280"/>
          </a:xfrm>
          <a:prstGeom prst="roundRect">
            <a:avLst>
              <a:gd name="adj" fmla="val 1616"/>
            </a:avLst>
          </a:prstGeom>
          <a:solidFill>
            <a:srgbClr val="0C234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463040"/>
            <a:ext cx="82296" cy="452628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7" name="Shape 5"/>
          <p:cNvSpPr/>
          <p:nvPr/>
        </p:nvSpPr>
        <p:spPr>
          <a:xfrm>
            <a:off x="868680" y="1737360"/>
            <a:ext cx="777240" cy="77724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0762" y="1939442"/>
            <a:ext cx="373075" cy="373075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783080" y="1783080"/>
            <a:ext cx="4023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Contexte du groupe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914400" y="2651760"/>
            <a:ext cx="493776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Holding de services basée à Alger, plusieurs filiales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Périmètre mixte : contrôle exclusif et influence notable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Activités à taux d’IBS différenciés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Contrats de location significatifs</a:t>
            </a:r>
            <a:endParaRPr lang="en-US" sz="125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2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Opérations intra-groupe à éliminer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263640" y="1463040"/>
            <a:ext cx="5349240" cy="4526280"/>
          </a:xfrm>
          <a:prstGeom prst="roundRect">
            <a:avLst>
              <a:gd name="adj" fmla="val 161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583680" y="1737360"/>
            <a:ext cx="777240" cy="77724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762" y="1939442"/>
            <a:ext cx="373075" cy="373075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498080" y="1783080"/>
            <a:ext cx="39319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 qui est attendu du candidat</a:t>
            </a:r>
            <a:endParaRPr lang="en-US" sz="1600" dirty="0"/>
          </a:p>
        </p:txBody>
      </p:sp>
      <p:sp>
        <p:nvSpPr>
          <p:cNvPr id="15" name="Text 11"/>
          <p:cNvSpPr/>
          <p:nvPr/>
        </p:nvSpPr>
        <p:spPr>
          <a:xfrm>
            <a:off x="6629400" y="2651760"/>
            <a:ext cx="466344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Déterminer le périmètre et les méthodes de consolidation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Identifier les retraitements et éliminations majeurs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Analyser le TVCP et la preuve d’impôt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Apprécier les zones de risque d’audit</a:t>
            </a:r>
            <a:endParaRPr lang="en-US" sz="1250" dirty="0"/>
          </a:p>
          <a:p>
            <a:pPr marL="177800" indent="-177800">
              <a:spcAft>
                <a:spcPts val="1100"/>
              </a:spcAft>
              <a:buSzPct val="100000"/>
              <a:buChar char="•"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Conclure sur le type d’opinion à émettre</a:t>
            </a:r>
            <a:endParaRPr lang="en-US" sz="1250" dirty="0"/>
          </a:p>
        </p:txBody>
      </p:sp>
      <p:sp>
        <p:nvSpPr>
          <p:cNvPr id="16" name="Text 12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8" name="Text 14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74</a:t>
            </a:r>
            <a:endParaRPr lang="en-US" sz="95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ÉVALUATION FINALE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Grille d’appréciation indicative (/ 20)</a:t>
            </a:r>
            <a:endParaRPr lang="en-US" sz="2600" dirty="0"/>
          </a:p>
        </p:txBody>
      </p:sp>
      <p:graphicFrame>
        <p:nvGraphicFramePr>
          <p:cNvPr id="7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600200"/>
          <a:ext cx="11064240" cy="914400"/>
        </p:xfrm>
        <a:graphic>
          <a:graphicData uri="http://schemas.openxmlformats.org/drawingml/2006/table">
            <a:tbl>
              <a:tblPr/>
              <a:tblGrid>
                <a:gridCol w="3657600"/>
                <a:gridCol w="6035040"/>
                <a:gridCol w="1371600"/>
              </a:tblGrid>
              <a:tr h="5669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Compétence évaluée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Critères de réussite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Points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Périmètre &amp; méthodes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Justification du contrôle et choix de la méthode adaptée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Retraitements &amp; éliminations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Goodwill, locations, opérations intra-groupe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TVCP &amp; preuve d’impôt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Lecture chiffrée et explication des écarts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Risques d’audit &amp; diligences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Identification des zones sensibles et réponses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E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Opinion &amp; rapport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Type d’opinion motivé, paragraphes adaptés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Total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30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Seuil de réussite : 12 / 20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30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20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A"/>
                    </a:solidFill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75</a:t>
            </a:r>
            <a:endParaRPr lang="en-US" sz="95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POSTURE PROFESSIONNELLE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Méthodologie &amp; conseils pratiques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Réflexes de terrain pour l’audit des comptes consolidés en contexte algérien.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76</a:t>
            </a:r>
            <a:endParaRPr lang="en-US" sz="95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RÉFLEXES DE TERRAIN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Sept bonnes pratiques de l’auditeur de groupe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463040"/>
            <a:ext cx="5440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04672" y="1709928"/>
            <a:ext cx="640080" cy="6400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093" y="1876349"/>
            <a:ext cx="307238" cy="307238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600200" y="1572768"/>
            <a:ext cx="4251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Cartographier tôt le périmètre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1600200" y="1975104"/>
            <a:ext cx="42976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Identifier dès la planification chaque entité, son contrôle et sa méthode.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6172200" y="1463040"/>
            <a:ext cx="5440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428232" y="1709928"/>
            <a:ext cx="640080" cy="6400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653" y="1876349"/>
            <a:ext cx="307238" cy="307238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223760" y="1572768"/>
            <a:ext cx="4251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Dialoguer avec les composants</a:t>
            </a:r>
            <a:endParaRPr lang="en-US" sz="1350" dirty="0"/>
          </a:p>
        </p:txBody>
      </p:sp>
      <p:sp>
        <p:nvSpPr>
          <p:cNvPr id="14" name="Text 10"/>
          <p:cNvSpPr/>
          <p:nvPr/>
        </p:nvSpPr>
        <p:spPr>
          <a:xfrm>
            <a:off x="7223760" y="1975104"/>
            <a:ext cx="42976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Cadrer instructions, seuils et calendrier avant l’arrêté.</a:t>
            </a:r>
            <a:endParaRPr lang="en-US" sz="1050" dirty="0"/>
          </a:p>
        </p:txBody>
      </p:sp>
      <p:sp>
        <p:nvSpPr>
          <p:cNvPr id="15" name="Shape 11"/>
          <p:cNvSpPr/>
          <p:nvPr/>
        </p:nvSpPr>
        <p:spPr>
          <a:xfrm>
            <a:off x="548640" y="2724912"/>
            <a:ext cx="5440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804672" y="2971800"/>
            <a:ext cx="640080" cy="6400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3" y="3138221"/>
            <a:ext cx="307238" cy="307238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1600200" y="2834640"/>
            <a:ext cx="4251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Suivre la piste d’audit</a:t>
            </a:r>
            <a:endParaRPr lang="en-US" sz="1350" dirty="0"/>
          </a:p>
        </p:txBody>
      </p:sp>
      <p:sp>
        <p:nvSpPr>
          <p:cNvPr id="19" name="Text 14"/>
          <p:cNvSpPr/>
          <p:nvPr/>
        </p:nvSpPr>
        <p:spPr>
          <a:xfrm>
            <a:off x="1600200" y="3236976"/>
            <a:ext cx="42976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Relier liasses individuelles, retraitements et comptes consolidés.</a:t>
            </a:r>
            <a:endParaRPr lang="en-US" sz="1050" dirty="0"/>
          </a:p>
        </p:txBody>
      </p:sp>
      <p:sp>
        <p:nvSpPr>
          <p:cNvPr id="20" name="Shape 15"/>
          <p:cNvSpPr/>
          <p:nvPr/>
        </p:nvSpPr>
        <p:spPr>
          <a:xfrm>
            <a:off x="6172200" y="2724912"/>
            <a:ext cx="5440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6428232" y="2971800"/>
            <a:ext cx="640080" cy="6400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653" y="3138221"/>
            <a:ext cx="307238" cy="307238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7223760" y="2834640"/>
            <a:ext cx="4251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Tester les éliminations</a:t>
            </a:r>
            <a:endParaRPr lang="en-US" sz="1350" dirty="0"/>
          </a:p>
        </p:txBody>
      </p:sp>
      <p:sp>
        <p:nvSpPr>
          <p:cNvPr id="24" name="Text 18"/>
          <p:cNvSpPr/>
          <p:nvPr/>
        </p:nvSpPr>
        <p:spPr>
          <a:xfrm>
            <a:off x="7223760" y="3236976"/>
            <a:ext cx="42976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Rapprocher soldes et opérations intra-groupe réciproques.</a:t>
            </a:r>
            <a:endParaRPr lang="en-US" sz="1050" dirty="0"/>
          </a:p>
        </p:txBody>
      </p:sp>
      <p:sp>
        <p:nvSpPr>
          <p:cNvPr id="25" name="Shape 19"/>
          <p:cNvSpPr/>
          <p:nvPr/>
        </p:nvSpPr>
        <p:spPr>
          <a:xfrm>
            <a:off x="548640" y="3986784"/>
            <a:ext cx="5440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804672" y="4233672"/>
            <a:ext cx="640080" cy="6400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93" y="4400093"/>
            <a:ext cx="307238" cy="307238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1600200" y="4096512"/>
            <a:ext cx="4251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Recouper la preuve d’impôt</a:t>
            </a:r>
            <a:endParaRPr lang="en-US" sz="1350" dirty="0"/>
          </a:p>
        </p:txBody>
      </p:sp>
      <p:sp>
        <p:nvSpPr>
          <p:cNvPr id="29" name="Text 22"/>
          <p:cNvSpPr/>
          <p:nvPr/>
        </p:nvSpPr>
        <p:spPr>
          <a:xfrm>
            <a:off x="1600200" y="4498848"/>
            <a:ext cx="42976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Confronter charge théorique et effective, entité par entité.</a:t>
            </a:r>
            <a:endParaRPr lang="en-US" sz="1050" dirty="0"/>
          </a:p>
        </p:txBody>
      </p:sp>
      <p:sp>
        <p:nvSpPr>
          <p:cNvPr id="30" name="Shape 23"/>
          <p:cNvSpPr/>
          <p:nvPr/>
        </p:nvSpPr>
        <p:spPr>
          <a:xfrm>
            <a:off x="6172200" y="3986784"/>
            <a:ext cx="5440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1" name="Shape 24"/>
          <p:cNvSpPr/>
          <p:nvPr/>
        </p:nvSpPr>
        <p:spPr>
          <a:xfrm>
            <a:off x="6428232" y="4233672"/>
            <a:ext cx="640080" cy="6400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3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4653" y="4400093"/>
            <a:ext cx="307238" cy="307238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7223760" y="4096512"/>
            <a:ext cx="4251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Évaluer le caractère significatif</a:t>
            </a:r>
            <a:endParaRPr lang="en-US" sz="1350" dirty="0"/>
          </a:p>
        </p:txBody>
      </p:sp>
      <p:sp>
        <p:nvSpPr>
          <p:cNvPr id="34" name="Text 26"/>
          <p:cNvSpPr/>
          <p:nvPr/>
        </p:nvSpPr>
        <p:spPr>
          <a:xfrm>
            <a:off x="7223760" y="4498848"/>
            <a:ext cx="42976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Apprécier anomalies au regard du seuil groupe.</a:t>
            </a:r>
            <a:endParaRPr lang="en-US" sz="1050" dirty="0"/>
          </a:p>
        </p:txBody>
      </p:sp>
      <p:sp>
        <p:nvSpPr>
          <p:cNvPr id="35" name="Shape 27"/>
          <p:cNvSpPr/>
          <p:nvPr/>
        </p:nvSpPr>
        <p:spPr>
          <a:xfrm>
            <a:off x="3154680" y="5248656"/>
            <a:ext cx="5440680" cy="1115568"/>
          </a:xfrm>
          <a:prstGeom prst="roundRect">
            <a:avLst>
              <a:gd name="adj" fmla="val 6557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6" name="Shape 28"/>
          <p:cNvSpPr/>
          <p:nvPr/>
        </p:nvSpPr>
        <p:spPr>
          <a:xfrm>
            <a:off x="3410712" y="5495544"/>
            <a:ext cx="640080" cy="64008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3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133" y="5661965"/>
            <a:ext cx="307238" cy="307238"/>
          </a:xfrm>
          <a:prstGeom prst="rect">
            <a:avLst/>
          </a:prstGeom>
        </p:spPr>
      </p:pic>
      <p:sp>
        <p:nvSpPr>
          <p:cNvPr id="38" name="Text 29"/>
          <p:cNvSpPr/>
          <p:nvPr/>
        </p:nvSpPr>
        <p:spPr>
          <a:xfrm>
            <a:off x="4206240" y="5358384"/>
            <a:ext cx="42519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Documenter le jugement</a:t>
            </a:r>
            <a:endParaRPr lang="en-US" sz="1350" dirty="0"/>
          </a:p>
        </p:txBody>
      </p:sp>
      <p:sp>
        <p:nvSpPr>
          <p:cNvPr id="39" name="Text 30"/>
          <p:cNvSpPr/>
          <p:nvPr/>
        </p:nvSpPr>
        <p:spPr>
          <a:xfrm>
            <a:off x="4206240" y="5760720"/>
            <a:ext cx="42976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Tracer chaque décision majeure conduisant à l’opinion.</a:t>
            </a:r>
            <a:endParaRPr lang="en-US" sz="1050" dirty="0"/>
          </a:p>
        </p:txBody>
      </p:sp>
      <p:sp>
        <p:nvSpPr>
          <p:cNvPr id="40" name="Text 31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41" name="Text 32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42" name="Text 33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77</a:t>
            </a:r>
            <a:endParaRPr lang="en-US" sz="950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VIGILANCE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Cinq pièges fréquents à éviter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08760"/>
            <a:ext cx="1106424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508760"/>
            <a:ext cx="73152" cy="86868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7" name="Shape 5"/>
          <p:cNvSpPr/>
          <p:nvPr/>
        </p:nvSpPr>
        <p:spPr>
          <a:xfrm>
            <a:off x="868680" y="1673352"/>
            <a:ext cx="548640" cy="548640"/>
          </a:xfrm>
          <a:prstGeom prst="ellipse">
            <a:avLst/>
          </a:prstGeom>
          <a:solidFill>
            <a:srgbClr val="FBEAE8"/>
          </a:solidFill>
          <a:ln w="12700">
            <a:solidFill>
              <a:srgbClr val="FBEAE8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1326" y="1815998"/>
            <a:ext cx="263347" cy="263347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554480" y="1563624"/>
            <a:ext cx="352044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C039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Confondre détention et contrôle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5212080" y="1563624"/>
            <a:ext cx="621792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Retenir le pourcentage de capital plutôt que le contrôle économique réel pour fixer la méthode.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548640" y="2441448"/>
            <a:ext cx="1106424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548640" y="2441448"/>
            <a:ext cx="73152" cy="86868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3" name="Shape 10"/>
          <p:cNvSpPr/>
          <p:nvPr/>
        </p:nvSpPr>
        <p:spPr>
          <a:xfrm>
            <a:off x="868680" y="2606040"/>
            <a:ext cx="548640" cy="548640"/>
          </a:xfrm>
          <a:prstGeom prst="ellipse">
            <a:avLst/>
          </a:prstGeom>
          <a:solidFill>
            <a:srgbClr val="FBEAE8"/>
          </a:solidFill>
          <a:ln w="12700">
            <a:solidFill>
              <a:srgbClr val="FBEAE8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26" y="2748686"/>
            <a:ext cx="263347" cy="263347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554480" y="2496312"/>
            <a:ext cx="352044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C039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Oublier le prorata temporis</a:t>
            </a:r>
            <a:endParaRPr lang="en-US" sz="1350" dirty="0"/>
          </a:p>
        </p:txBody>
      </p:sp>
      <p:sp>
        <p:nvSpPr>
          <p:cNvPr id="16" name="Text 12"/>
          <p:cNvSpPr/>
          <p:nvPr/>
        </p:nvSpPr>
        <p:spPr>
          <a:xfrm>
            <a:off x="5212080" y="2496312"/>
            <a:ext cx="621792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Consolider une entité acquise en cours d’exercice sur l’année pleine.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548640" y="3374136"/>
            <a:ext cx="1106424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548640" y="3374136"/>
            <a:ext cx="73152" cy="86868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19" name="Shape 15"/>
          <p:cNvSpPr/>
          <p:nvPr/>
        </p:nvSpPr>
        <p:spPr>
          <a:xfrm>
            <a:off x="868680" y="3538728"/>
            <a:ext cx="548640" cy="548640"/>
          </a:xfrm>
          <a:prstGeom prst="ellipse">
            <a:avLst/>
          </a:prstGeom>
          <a:solidFill>
            <a:srgbClr val="FBEAE8"/>
          </a:solidFill>
          <a:ln w="12700">
            <a:solidFill>
              <a:srgbClr val="FBEAE8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26" y="3681374"/>
            <a:ext cx="263347" cy="263347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554480" y="3429000"/>
            <a:ext cx="352044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C039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Négliger les impôts différés</a:t>
            </a:r>
            <a:endParaRPr lang="en-US" sz="1350" dirty="0"/>
          </a:p>
        </p:txBody>
      </p:sp>
      <p:sp>
        <p:nvSpPr>
          <p:cNvPr id="22" name="Text 17"/>
          <p:cNvSpPr/>
          <p:nvPr/>
        </p:nvSpPr>
        <p:spPr>
          <a:xfrm>
            <a:off x="5212080" y="3429000"/>
            <a:ext cx="621792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Omettre de constater les impôts différés sur retraitements de consolidation.</a:t>
            </a:r>
            <a:endParaRPr lang="en-US" sz="1200" dirty="0"/>
          </a:p>
        </p:txBody>
      </p:sp>
      <p:sp>
        <p:nvSpPr>
          <p:cNvPr id="23" name="Shape 18"/>
          <p:cNvSpPr/>
          <p:nvPr/>
        </p:nvSpPr>
        <p:spPr>
          <a:xfrm>
            <a:off x="548640" y="4306824"/>
            <a:ext cx="1106424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548640" y="4306824"/>
            <a:ext cx="73152" cy="86868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25" name="Shape 20"/>
          <p:cNvSpPr/>
          <p:nvPr/>
        </p:nvSpPr>
        <p:spPr>
          <a:xfrm>
            <a:off x="868680" y="4471416"/>
            <a:ext cx="548640" cy="548640"/>
          </a:xfrm>
          <a:prstGeom prst="ellipse">
            <a:avLst/>
          </a:prstGeom>
          <a:solidFill>
            <a:srgbClr val="FBEAE8"/>
          </a:solidFill>
          <a:ln w="12700">
            <a:solidFill>
              <a:srgbClr val="FBEAE8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326" y="4614062"/>
            <a:ext cx="263347" cy="263347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1554480" y="4361688"/>
            <a:ext cx="352044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C039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Traiter IFRS 16 comme une charge</a:t>
            </a:r>
            <a:endParaRPr lang="en-US" sz="1350" dirty="0"/>
          </a:p>
        </p:txBody>
      </p:sp>
      <p:sp>
        <p:nvSpPr>
          <p:cNvPr id="28" name="Text 22"/>
          <p:cNvSpPr/>
          <p:nvPr/>
        </p:nvSpPr>
        <p:spPr>
          <a:xfrm>
            <a:off x="5212080" y="4361688"/>
            <a:ext cx="621792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Maintenir le loyer en charge sans constater droit d’usage ni dette locative.</a:t>
            </a:r>
            <a:endParaRPr lang="en-US" sz="1200" dirty="0"/>
          </a:p>
        </p:txBody>
      </p:sp>
      <p:sp>
        <p:nvSpPr>
          <p:cNvPr id="29" name="Shape 23"/>
          <p:cNvSpPr/>
          <p:nvPr/>
        </p:nvSpPr>
        <p:spPr>
          <a:xfrm>
            <a:off x="548640" y="5239512"/>
            <a:ext cx="11064240" cy="868680"/>
          </a:xfrm>
          <a:prstGeom prst="roundRect">
            <a:avLst>
              <a:gd name="adj" fmla="val 8421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0" name="Shape 24"/>
          <p:cNvSpPr/>
          <p:nvPr/>
        </p:nvSpPr>
        <p:spPr>
          <a:xfrm>
            <a:off x="548640" y="5239512"/>
            <a:ext cx="73152" cy="868680"/>
          </a:xfrm>
          <a:prstGeom prst="rect">
            <a:avLst/>
          </a:prstGeom>
          <a:solidFill>
            <a:srgbClr val="C0392B"/>
          </a:solidFill>
          <a:ln/>
        </p:spPr>
      </p:sp>
      <p:sp>
        <p:nvSpPr>
          <p:cNvPr id="31" name="Shape 25"/>
          <p:cNvSpPr/>
          <p:nvPr/>
        </p:nvSpPr>
        <p:spPr>
          <a:xfrm>
            <a:off x="868680" y="5404104"/>
            <a:ext cx="548640" cy="548640"/>
          </a:xfrm>
          <a:prstGeom prst="ellipse">
            <a:avLst/>
          </a:prstGeom>
          <a:solidFill>
            <a:srgbClr val="FBEAE8"/>
          </a:solidFill>
          <a:ln w="12700">
            <a:solidFill>
              <a:srgbClr val="FBEAE8"/>
            </a:solidFill>
            <a:prstDash val="solid"/>
          </a:ln>
        </p:spPr>
      </p:sp>
      <p:pic>
        <p:nvPicPr>
          <p:cNvPr id="3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326" y="5546750"/>
            <a:ext cx="263347" cy="263347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1554480" y="5294376"/>
            <a:ext cx="352044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C0392B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Sous-documenter l’opinion</a:t>
            </a:r>
            <a:endParaRPr lang="en-US" sz="1350" dirty="0"/>
          </a:p>
        </p:txBody>
      </p:sp>
      <p:sp>
        <p:nvSpPr>
          <p:cNvPr id="34" name="Text 27"/>
          <p:cNvSpPr/>
          <p:nvPr/>
        </p:nvSpPr>
        <p:spPr>
          <a:xfrm>
            <a:off x="5212080" y="5294376"/>
            <a:ext cx="6217920" cy="7589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Conclure sans tracer le raisonnement reliant anomalies, seuil et type d’opinion.</a:t>
            </a:r>
            <a:endParaRPr lang="en-US" sz="1200" dirty="0"/>
          </a:p>
        </p:txBody>
      </p:sp>
      <p:sp>
        <p:nvSpPr>
          <p:cNvPr id="35" name="Text 28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36" name="Text 29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7" name="Text 30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78</a:t>
            </a:r>
            <a:endParaRPr lang="en-US" sz="95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9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1005840" y="640080"/>
            <a:ext cx="10058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b="1" spc="2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AVANT DE SIGNER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1005840" y="1005840"/>
            <a:ext cx="10241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Check-list de revue finale du dossier consolidé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1005840" y="1965960"/>
            <a:ext cx="5212080" cy="713232"/>
          </a:xfrm>
          <a:prstGeom prst="roundRect">
            <a:avLst>
              <a:gd name="adj" fmla="val 6410"/>
            </a:avLst>
          </a:prstGeom>
          <a:solidFill>
            <a:srgbClr val="13315A"/>
          </a:solidFill>
          <a:ln/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0432" y="2139696"/>
            <a:ext cx="365760" cy="36576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64208" y="2002536"/>
            <a:ext cx="4434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1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périmètre est exhaustif et chaque méthode est justifiée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6446520" y="1965960"/>
            <a:ext cx="5212080" cy="713232"/>
          </a:xfrm>
          <a:prstGeom prst="roundRect">
            <a:avLst>
              <a:gd name="adj" fmla="val 6410"/>
            </a:avLst>
          </a:prstGeom>
          <a:solidFill>
            <a:srgbClr val="13315A"/>
          </a:solidFill>
          <a:ln/>
        </p:spPr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112" y="2139696"/>
            <a:ext cx="365760" cy="36576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104888" y="2002536"/>
            <a:ext cx="4434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1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retraitements d’homogénéisation sont documentés</a:t>
            </a:r>
            <a:endParaRPr lang="en-US" sz="1150" dirty="0"/>
          </a:p>
        </p:txBody>
      </p:sp>
      <p:sp>
        <p:nvSpPr>
          <p:cNvPr id="11" name="Shape 7"/>
          <p:cNvSpPr/>
          <p:nvPr/>
        </p:nvSpPr>
        <p:spPr>
          <a:xfrm>
            <a:off x="1005840" y="2834640"/>
            <a:ext cx="5212080" cy="713232"/>
          </a:xfrm>
          <a:prstGeom prst="roundRect">
            <a:avLst>
              <a:gd name="adj" fmla="val 6410"/>
            </a:avLst>
          </a:prstGeom>
          <a:solidFill>
            <a:srgbClr val="13315A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432" y="3008376"/>
            <a:ext cx="365760" cy="36576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664208" y="2871216"/>
            <a:ext cx="4434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1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opérations intra-groupe sont intégralement éliminées</a:t>
            </a:r>
            <a:endParaRPr lang="en-US" sz="1150" dirty="0"/>
          </a:p>
        </p:txBody>
      </p:sp>
      <p:sp>
        <p:nvSpPr>
          <p:cNvPr id="14" name="Shape 9"/>
          <p:cNvSpPr/>
          <p:nvPr/>
        </p:nvSpPr>
        <p:spPr>
          <a:xfrm>
            <a:off x="6446520" y="2834640"/>
            <a:ext cx="5212080" cy="713232"/>
          </a:xfrm>
          <a:prstGeom prst="roundRect">
            <a:avLst>
              <a:gd name="adj" fmla="val 6410"/>
            </a:avLst>
          </a:prstGeom>
          <a:solidFill>
            <a:srgbClr val="13315A"/>
          </a:solidFill>
          <a:ln/>
        </p:spPr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112" y="3008376"/>
            <a:ext cx="365760" cy="36576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7104888" y="2871216"/>
            <a:ext cx="4434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1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goodwill a fait l’objet d’un test de dépréciation</a:t>
            </a:r>
            <a:endParaRPr lang="en-US" sz="1150" dirty="0"/>
          </a:p>
        </p:txBody>
      </p:sp>
      <p:sp>
        <p:nvSpPr>
          <p:cNvPr id="17" name="Shape 11"/>
          <p:cNvSpPr/>
          <p:nvPr/>
        </p:nvSpPr>
        <p:spPr>
          <a:xfrm>
            <a:off x="1005840" y="3703320"/>
            <a:ext cx="5212080" cy="713232"/>
          </a:xfrm>
          <a:prstGeom prst="roundRect">
            <a:avLst>
              <a:gd name="adj" fmla="val 6410"/>
            </a:avLst>
          </a:prstGeom>
          <a:solidFill>
            <a:srgbClr val="13315A"/>
          </a:solidFill>
          <a:ln/>
        </p:spPr>
      </p:sp>
      <p:pic>
        <p:nvPicPr>
          <p:cNvPr id="1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0432" y="3877056"/>
            <a:ext cx="365760" cy="365760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1664208" y="3739896"/>
            <a:ext cx="4434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1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TVCP est rapproché du bilan et du résultat</a:t>
            </a:r>
            <a:endParaRPr lang="en-US" sz="1150" dirty="0"/>
          </a:p>
        </p:txBody>
      </p:sp>
      <p:sp>
        <p:nvSpPr>
          <p:cNvPr id="20" name="Shape 13"/>
          <p:cNvSpPr/>
          <p:nvPr/>
        </p:nvSpPr>
        <p:spPr>
          <a:xfrm>
            <a:off x="6446520" y="3703320"/>
            <a:ext cx="5212080" cy="713232"/>
          </a:xfrm>
          <a:prstGeom prst="roundRect">
            <a:avLst>
              <a:gd name="adj" fmla="val 6410"/>
            </a:avLst>
          </a:prstGeom>
          <a:solidFill>
            <a:srgbClr val="13315A"/>
          </a:solidFill>
          <a:ln/>
        </p:spPr>
      </p:sp>
      <p:pic>
        <p:nvPicPr>
          <p:cNvPr id="2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1112" y="3877056"/>
            <a:ext cx="365760" cy="365760"/>
          </a:xfrm>
          <a:prstGeom prst="rect">
            <a:avLst/>
          </a:prstGeom>
        </p:spPr>
      </p:pic>
      <p:sp>
        <p:nvSpPr>
          <p:cNvPr id="22" name="Text 14"/>
          <p:cNvSpPr/>
          <p:nvPr/>
        </p:nvSpPr>
        <p:spPr>
          <a:xfrm>
            <a:off x="7104888" y="3739896"/>
            <a:ext cx="4434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1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preuve d’impôt est établie et les écarts expliqués</a:t>
            </a:r>
            <a:endParaRPr lang="en-US" sz="1150" dirty="0"/>
          </a:p>
        </p:txBody>
      </p:sp>
      <p:sp>
        <p:nvSpPr>
          <p:cNvPr id="23" name="Shape 15"/>
          <p:cNvSpPr/>
          <p:nvPr/>
        </p:nvSpPr>
        <p:spPr>
          <a:xfrm>
            <a:off x="1005840" y="4572000"/>
            <a:ext cx="5212080" cy="713232"/>
          </a:xfrm>
          <a:prstGeom prst="roundRect">
            <a:avLst>
              <a:gd name="adj" fmla="val 6410"/>
            </a:avLst>
          </a:prstGeom>
          <a:solidFill>
            <a:srgbClr val="13315A"/>
          </a:solidFill>
          <a:ln/>
        </p:spPr>
      </p:sp>
      <p:pic>
        <p:nvPicPr>
          <p:cNvPr id="24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432" y="4745736"/>
            <a:ext cx="365760" cy="365760"/>
          </a:xfrm>
          <a:prstGeom prst="rect">
            <a:avLst/>
          </a:prstGeom>
        </p:spPr>
      </p:pic>
      <p:sp>
        <p:nvSpPr>
          <p:cNvPr id="25" name="Text 16"/>
          <p:cNvSpPr/>
          <p:nvPr/>
        </p:nvSpPr>
        <p:spPr>
          <a:xfrm>
            <a:off x="1664208" y="4608576"/>
            <a:ext cx="4434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1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Les travaux des composants sont revus et conclus</a:t>
            </a:r>
            <a:endParaRPr lang="en-US" sz="1150" dirty="0"/>
          </a:p>
        </p:txBody>
      </p:sp>
      <p:sp>
        <p:nvSpPr>
          <p:cNvPr id="26" name="Shape 17"/>
          <p:cNvSpPr/>
          <p:nvPr/>
        </p:nvSpPr>
        <p:spPr>
          <a:xfrm>
            <a:off x="6446520" y="4572000"/>
            <a:ext cx="5212080" cy="713232"/>
          </a:xfrm>
          <a:prstGeom prst="roundRect">
            <a:avLst>
              <a:gd name="adj" fmla="val 6410"/>
            </a:avLst>
          </a:prstGeom>
          <a:solidFill>
            <a:srgbClr val="13315A"/>
          </a:solidFill>
          <a:ln/>
        </p:spPr>
      </p:sp>
      <p:pic>
        <p:nvPicPr>
          <p:cNvPr id="27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1112" y="4745736"/>
            <a:ext cx="365760" cy="365760"/>
          </a:xfrm>
          <a:prstGeom prst="rect">
            <a:avLst/>
          </a:prstGeom>
        </p:spPr>
      </p:pic>
      <p:sp>
        <p:nvSpPr>
          <p:cNvPr id="28" name="Text 18"/>
          <p:cNvSpPr/>
          <p:nvPr/>
        </p:nvSpPr>
        <p:spPr>
          <a:xfrm>
            <a:off x="7104888" y="4608576"/>
            <a:ext cx="4434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1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lettre d’affirmation est obtenue et datée</a:t>
            </a:r>
            <a:endParaRPr lang="en-US" sz="1150" dirty="0"/>
          </a:p>
        </p:txBody>
      </p:sp>
      <p:sp>
        <p:nvSpPr>
          <p:cNvPr id="29" name="Shape 19"/>
          <p:cNvSpPr/>
          <p:nvPr/>
        </p:nvSpPr>
        <p:spPr>
          <a:xfrm>
            <a:off x="1005840" y="5440680"/>
            <a:ext cx="5212080" cy="713232"/>
          </a:xfrm>
          <a:prstGeom prst="roundRect">
            <a:avLst>
              <a:gd name="adj" fmla="val 6410"/>
            </a:avLst>
          </a:prstGeom>
          <a:solidFill>
            <a:srgbClr val="13315A"/>
          </a:solidFill>
          <a:ln/>
        </p:spPr>
      </p:sp>
      <p:pic>
        <p:nvPicPr>
          <p:cNvPr id="3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0432" y="5614416"/>
            <a:ext cx="365760" cy="365760"/>
          </a:xfrm>
          <a:prstGeom prst="rect">
            <a:avLst/>
          </a:prstGeom>
        </p:spPr>
      </p:pic>
      <p:sp>
        <p:nvSpPr>
          <p:cNvPr id="31" name="Text 20"/>
          <p:cNvSpPr/>
          <p:nvPr/>
        </p:nvSpPr>
        <p:spPr>
          <a:xfrm>
            <a:off x="1664208" y="5477256"/>
            <a:ext cx="44348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2000"/>
              </a:lnSpc>
              <a:buNone/>
            </a:pPr>
            <a:r>
              <a:rPr lang="en-US" sz="11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type d’opinion est motivé et tracé</a:t>
            </a:r>
            <a:endParaRPr lang="en-US" sz="1150" dirty="0"/>
          </a:p>
        </p:txBody>
      </p:sp>
      <p:sp>
        <p:nvSpPr>
          <p:cNvPr id="32" name="Text 21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33" name="Text 22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4" name="Text 23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79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1 · CHAMP D’APPLICATION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L’obligation de comptes consolidés en Algérie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548640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868680" y="182880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8875" y="2018995"/>
            <a:ext cx="351130" cy="35113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737360" y="1874520"/>
            <a:ext cx="402336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Obligation légale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914400" y="2697480"/>
            <a:ext cx="4846320" cy="365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Établir des comptes consolidés pour les sociétés contrôlant une ou plusieurs entités.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Fondement : article 11 de la loi 07-11 et arrêté du 26 juillet 2008.</a:t>
            </a:r>
            <a:endParaRPr lang="en-US" sz="1400" dirty="0"/>
          </a:p>
          <a:p>
            <a:pPr marL="177800" indent="-177800">
              <a:spcAft>
                <a:spcPts val="1200"/>
              </a:spcAft>
              <a:buSzPct val="100000"/>
              <a:buChar char="•"/>
            </a:pPr>
            <a:r>
              <a:rPr lang="en-US" sz="14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Obligation déclenchée au-delà de seuils de taille.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263640" y="1554480"/>
            <a:ext cx="5349240" cy="4434840"/>
          </a:xfrm>
          <a:prstGeom prst="roundRect">
            <a:avLst>
              <a:gd name="adj" fmla="val 1649"/>
            </a:avLst>
          </a:prstGeom>
          <a:solidFill>
            <a:srgbClr val="F4F7FB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583680" y="1828800"/>
            <a:ext cx="731520" cy="73152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2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875" y="2018995"/>
            <a:ext cx="351130" cy="35113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7452360" y="1874520"/>
            <a:ext cx="39319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Deux référentiels possibles</a:t>
            </a:r>
            <a:endParaRPr lang="en-US" sz="1600" dirty="0"/>
          </a:p>
        </p:txBody>
      </p:sp>
      <p:sp>
        <p:nvSpPr>
          <p:cNvPr id="14" name="Shape 10"/>
          <p:cNvSpPr/>
          <p:nvPr/>
        </p:nvSpPr>
        <p:spPr>
          <a:xfrm>
            <a:off x="6583680" y="2697480"/>
            <a:ext cx="4709160" cy="1280160"/>
          </a:xfrm>
          <a:prstGeom prst="roundRect">
            <a:avLst>
              <a:gd name="adj" fmla="val 428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6812280" y="2788920"/>
            <a:ext cx="42976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SCF  </a:t>
            </a:r>
            <a:pPr indent="0" marL="0">
              <a:lnSpc>
                <a:spcPct val="105000"/>
              </a:lnSpc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section dédiée à la consolidation, largement inspirée des IFRS.</a:t>
            </a:r>
            <a:endParaRPr lang="en-US" sz="1500" dirty="0"/>
          </a:p>
        </p:txBody>
      </p:sp>
      <p:sp>
        <p:nvSpPr>
          <p:cNvPr id="16" name="Shape 12"/>
          <p:cNvSpPr/>
          <p:nvPr/>
        </p:nvSpPr>
        <p:spPr>
          <a:xfrm>
            <a:off x="6583680" y="4114800"/>
            <a:ext cx="4709160" cy="150876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</p:spPr>
      </p:sp>
      <p:sp>
        <p:nvSpPr>
          <p:cNvPr id="17" name="Text 13"/>
          <p:cNvSpPr/>
          <p:nvPr/>
        </p:nvSpPr>
        <p:spPr>
          <a:xfrm>
            <a:off x="6812280" y="4206240"/>
            <a:ext cx="4297680" cy="1325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50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Option IFRS intégraux  </a:t>
            </a:r>
            <a:pPr indent="0" marL="0">
              <a:lnSpc>
                <a:spcPct val="105000"/>
              </a:lnSpc>
              <a:buNone/>
            </a:pPr>
            <a:r>
              <a:rPr lang="en-US" sz="13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 notamment groupes cotés ou à actionnariat international.</a:t>
            </a:r>
            <a:endParaRPr lang="en-US" sz="1500" dirty="0"/>
          </a:p>
        </p:txBody>
      </p:sp>
      <p:sp>
        <p:nvSpPr>
          <p:cNvPr id="18" name="Text 14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9" name="Text 15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0" name="Text 16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5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RESSOURCES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Prolonger le travail après la formation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08760"/>
            <a:ext cx="54406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508760"/>
            <a:ext cx="73152" cy="2103120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7" name="Shape 5"/>
          <p:cNvSpPr/>
          <p:nvPr/>
        </p:nvSpPr>
        <p:spPr>
          <a:xfrm>
            <a:off x="868680" y="1801368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424" y="2039112"/>
            <a:ext cx="438912" cy="43891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965960" y="1783080"/>
            <a:ext cx="3886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Boîte à outils de l’Auditeur financier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1965960" y="2468880"/>
            <a:ext cx="3931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Outils 60 à 67 — Dossier 8, support de référence de la journée.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6172200" y="1508760"/>
            <a:ext cx="54406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172200" y="1508760"/>
            <a:ext cx="73152" cy="2103120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13" name="Shape 10"/>
          <p:cNvSpPr/>
          <p:nvPr/>
        </p:nvSpPr>
        <p:spPr>
          <a:xfrm>
            <a:off x="6492240" y="1801368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984" y="2039112"/>
            <a:ext cx="438912" cy="43891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589520" y="1783080"/>
            <a:ext cx="3886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Modèles de rapports</a:t>
            </a:r>
            <a:endParaRPr lang="en-US" sz="1550" dirty="0"/>
          </a:p>
        </p:txBody>
      </p:sp>
      <p:sp>
        <p:nvSpPr>
          <p:cNvPr id="16" name="Text 12"/>
          <p:cNvSpPr/>
          <p:nvPr/>
        </p:nvSpPr>
        <p:spPr>
          <a:xfrm>
            <a:off x="7589520" y="2468880"/>
            <a:ext cx="3931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Trames NAA 700 / 705 / 706 conformes au décret 11-202.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548640" y="3794760"/>
            <a:ext cx="54406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548640" y="3794760"/>
            <a:ext cx="73152" cy="2103120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19" name="Shape 15"/>
          <p:cNvSpPr/>
          <p:nvPr/>
        </p:nvSpPr>
        <p:spPr>
          <a:xfrm>
            <a:off x="868680" y="4087368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24" y="4325112"/>
            <a:ext cx="438912" cy="438912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965960" y="4069080"/>
            <a:ext cx="3886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Feuilles de calcul</a:t>
            </a:r>
            <a:endParaRPr lang="en-US" sz="1550" dirty="0"/>
          </a:p>
        </p:txBody>
      </p:sp>
      <p:sp>
        <p:nvSpPr>
          <p:cNvPr id="22" name="Text 17"/>
          <p:cNvSpPr/>
          <p:nvPr/>
        </p:nvSpPr>
        <p:spPr>
          <a:xfrm>
            <a:off x="1965960" y="4754880"/>
            <a:ext cx="3931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Trames de TVCP, de preuve d’impôt et d’amortissement IFRS 16.</a:t>
            </a:r>
            <a:endParaRPr lang="en-US" sz="1200" dirty="0"/>
          </a:p>
        </p:txBody>
      </p:sp>
      <p:sp>
        <p:nvSpPr>
          <p:cNvPr id="23" name="Shape 18"/>
          <p:cNvSpPr/>
          <p:nvPr/>
        </p:nvSpPr>
        <p:spPr>
          <a:xfrm>
            <a:off x="6172200" y="3794760"/>
            <a:ext cx="54406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6172200" y="3794760"/>
            <a:ext cx="73152" cy="2103120"/>
          </a:xfrm>
          <a:prstGeom prst="rect">
            <a:avLst/>
          </a:prstGeom>
          <a:solidFill>
            <a:srgbClr val="00A39C"/>
          </a:solidFill>
          <a:ln/>
        </p:spPr>
      </p:sp>
      <p:sp>
        <p:nvSpPr>
          <p:cNvPr id="25" name="Shape 20"/>
          <p:cNvSpPr/>
          <p:nvPr/>
        </p:nvSpPr>
        <p:spPr>
          <a:xfrm>
            <a:off x="6492240" y="4087368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984" y="4325112"/>
            <a:ext cx="438912" cy="438912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7589520" y="4069080"/>
            <a:ext cx="3886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5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Cartographie de périmètre</a:t>
            </a:r>
            <a:endParaRPr lang="en-US" sz="1550" dirty="0"/>
          </a:p>
        </p:txBody>
      </p:sp>
      <p:sp>
        <p:nvSpPr>
          <p:cNvPr id="28" name="Text 22"/>
          <p:cNvSpPr/>
          <p:nvPr/>
        </p:nvSpPr>
        <p:spPr>
          <a:xfrm>
            <a:off x="7589520" y="4754880"/>
            <a:ext cx="39319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Modèle de tableau de contrôle et de détermination des méthodes.</a:t>
            </a:r>
            <a:endParaRPr lang="en-US" sz="1200" dirty="0"/>
          </a:p>
        </p:txBody>
      </p:sp>
      <p:sp>
        <p:nvSpPr>
          <p:cNvPr id="29" name="Text 2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30" name="Text 2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1" name="Text 2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80</a:t>
            </a:r>
            <a:endParaRPr lang="en-US" sz="95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1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280160"/>
            <a:ext cx="3840480" cy="2926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0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</a:t>
            </a:r>
            <a:endParaRPr lang="en-US" sz="20000" dirty="0"/>
          </a:p>
        </p:txBody>
      </p:sp>
      <p:sp>
        <p:nvSpPr>
          <p:cNvPr id="5" name="Shape 3"/>
          <p:cNvSpPr/>
          <p:nvPr/>
        </p:nvSpPr>
        <p:spPr>
          <a:xfrm>
            <a:off x="1691640" y="429768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51165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0574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AUTO-ÉVALUATION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395728"/>
            <a:ext cx="704088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Quiz éclair de révision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4160520"/>
            <a:ext cx="6949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5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Dix questions pour ancrer les acquis du Jour 7 avant l’épreuve finale.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81</a:t>
            </a:r>
            <a:endParaRPr lang="en-US" sz="95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QUIZ — QUESTIONS (1 / 2)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Vrai, faux ou à compléter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1106424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77240" y="1746504"/>
            <a:ext cx="457200" cy="457200"/>
          </a:xfrm>
          <a:prstGeom prst="ellipse">
            <a:avLst/>
          </a:prstGeom>
          <a:solidFill>
            <a:srgbClr val="1E49C9"/>
          </a:solidFill>
          <a:ln/>
        </p:spPr>
      </p:sp>
      <p:sp>
        <p:nvSpPr>
          <p:cNvPr id="7" name="Text 5"/>
          <p:cNvSpPr/>
          <p:nvPr/>
        </p:nvSpPr>
        <p:spPr>
          <a:xfrm>
            <a:off x="777240" y="174650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463040" y="1609344"/>
            <a:ext cx="9966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 détention de 55 % impose en principe l’intégration globale.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548640" y="2459736"/>
            <a:ext cx="1106424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77240" y="2651760"/>
            <a:ext cx="457200" cy="457200"/>
          </a:xfrm>
          <a:prstGeom prst="ellipse">
            <a:avLst/>
          </a:prstGeom>
          <a:solidFill>
            <a:srgbClr val="1E49C9"/>
          </a:solidFill>
          <a:ln/>
        </p:spPr>
      </p:sp>
      <p:sp>
        <p:nvSpPr>
          <p:cNvPr id="11" name="Text 9"/>
          <p:cNvSpPr/>
          <p:nvPr/>
        </p:nvSpPr>
        <p:spPr>
          <a:xfrm>
            <a:off x="777240" y="26517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463040" y="2514600"/>
            <a:ext cx="9966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L’influence notable se présume entre 20 % et 50 % des droits de vote.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548640" y="3364992"/>
            <a:ext cx="1106424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777240" y="3557016"/>
            <a:ext cx="457200" cy="457200"/>
          </a:xfrm>
          <a:prstGeom prst="ellipse">
            <a:avLst/>
          </a:prstGeom>
          <a:solidFill>
            <a:srgbClr val="1E49C9"/>
          </a:solidFill>
          <a:ln/>
        </p:spPr>
      </p:sp>
      <p:sp>
        <p:nvSpPr>
          <p:cNvPr id="15" name="Text 13"/>
          <p:cNvSpPr/>
          <p:nvPr/>
        </p:nvSpPr>
        <p:spPr>
          <a:xfrm>
            <a:off x="777240" y="355701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463040" y="3419856"/>
            <a:ext cx="9966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goodwill est systématiquement amorti sur une durée fixe.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548640" y="4270248"/>
            <a:ext cx="1106424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777240" y="4462272"/>
            <a:ext cx="457200" cy="457200"/>
          </a:xfrm>
          <a:prstGeom prst="ellipse">
            <a:avLst/>
          </a:prstGeom>
          <a:solidFill>
            <a:srgbClr val="1E49C9"/>
          </a:solidFill>
          <a:ln/>
        </p:spPr>
      </p:sp>
      <p:sp>
        <p:nvSpPr>
          <p:cNvPr id="19" name="Text 17"/>
          <p:cNvSpPr/>
          <p:nvPr/>
        </p:nvSpPr>
        <p:spPr>
          <a:xfrm>
            <a:off x="777240" y="446227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463040" y="4325112"/>
            <a:ext cx="9966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Sous IFRS 16, le preneur comptabilise un droit d’usage et une dette locative.</a:t>
            </a:r>
            <a:endParaRPr lang="en-US" sz="1350" dirty="0"/>
          </a:p>
        </p:txBody>
      </p:sp>
      <p:sp>
        <p:nvSpPr>
          <p:cNvPr id="21" name="Shape 19"/>
          <p:cNvSpPr/>
          <p:nvPr/>
        </p:nvSpPr>
        <p:spPr>
          <a:xfrm>
            <a:off x="548640" y="5175504"/>
            <a:ext cx="1106424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777240" y="5367528"/>
            <a:ext cx="457200" cy="457200"/>
          </a:xfrm>
          <a:prstGeom prst="ellipse">
            <a:avLst/>
          </a:prstGeom>
          <a:solidFill>
            <a:srgbClr val="1E49C9"/>
          </a:solidFill>
          <a:ln/>
        </p:spPr>
      </p:sp>
      <p:sp>
        <p:nvSpPr>
          <p:cNvPr id="23" name="Text 21"/>
          <p:cNvSpPr/>
          <p:nvPr/>
        </p:nvSpPr>
        <p:spPr>
          <a:xfrm>
            <a:off x="777240" y="536752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463040" y="5230368"/>
            <a:ext cx="9966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preuve d’impôt rapproche l’impôt théorique de l’impôt effectif.</a:t>
            </a:r>
            <a:endParaRPr lang="en-US" sz="1350" dirty="0"/>
          </a:p>
        </p:txBody>
      </p:sp>
      <p:sp>
        <p:nvSpPr>
          <p:cNvPr id="25" name="Text 2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82</a:t>
            </a:r>
            <a:endParaRPr lang="en-US" sz="95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QUIZ — QUESTIONS (2 / 2)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Vrai, faux ou à compléter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1106424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77240" y="1746504"/>
            <a:ext cx="457200" cy="457200"/>
          </a:xfrm>
          <a:prstGeom prst="ellipse">
            <a:avLst/>
          </a:prstGeom>
          <a:solidFill>
            <a:srgbClr val="1E49C9"/>
          </a:solidFill>
          <a:ln/>
        </p:spPr>
      </p:sp>
      <p:sp>
        <p:nvSpPr>
          <p:cNvPr id="7" name="Text 5"/>
          <p:cNvSpPr/>
          <p:nvPr/>
        </p:nvSpPr>
        <p:spPr>
          <a:xfrm>
            <a:off x="777240" y="174650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463040" y="1609344"/>
            <a:ext cx="9966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 Algérie, la production de biens relève d’un taux d’IBS de 19 %.</a:t>
            </a:r>
            <a:endParaRPr lang="en-US" sz="1350" dirty="0"/>
          </a:p>
        </p:txBody>
      </p:sp>
      <p:sp>
        <p:nvSpPr>
          <p:cNvPr id="9" name="Shape 7"/>
          <p:cNvSpPr/>
          <p:nvPr/>
        </p:nvSpPr>
        <p:spPr>
          <a:xfrm>
            <a:off x="548640" y="2459736"/>
            <a:ext cx="1106424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0" name="Shape 8"/>
          <p:cNvSpPr/>
          <p:nvPr/>
        </p:nvSpPr>
        <p:spPr>
          <a:xfrm>
            <a:off x="777240" y="2651760"/>
            <a:ext cx="457200" cy="457200"/>
          </a:xfrm>
          <a:prstGeom prst="ellipse">
            <a:avLst/>
          </a:prstGeom>
          <a:solidFill>
            <a:srgbClr val="1E49C9"/>
          </a:solidFill>
          <a:ln/>
        </p:spPr>
      </p:sp>
      <p:sp>
        <p:nvSpPr>
          <p:cNvPr id="11" name="Text 9"/>
          <p:cNvSpPr/>
          <p:nvPr/>
        </p:nvSpPr>
        <p:spPr>
          <a:xfrm>
            <a:off x="777240" y="26517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463040" y="2514600"/>
            <a:ext cx="9966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 TVCP n’a pas besoin d’être rapproché des autres états financiers.</a:t>
            </a:r>
            <a:endParaRPr lang="en-US" sz="1350" dirty="0"/>
          </a:p>
        </p:txBody>
      </p:sp>
      <p:sp>
        <p:nvSpPr>
          <p:cNvPr id="13" name="Shape 11"/>
          <p:cNvSpPr/>
          <p:nvPr/>
        </p:nvSpPr>
        <p:spPr>
          <a:xfrm>
            <a:off x="548640" y="3364992"/>
            <a:ext cx="1106424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777240" y="3557016"/>
            <a:ext cx="457200" cy="457200"/>
          </a:xfrm>
          <a:prstGeom prst="ellipse">
            <a:avLst/>
          </a:prstGeom>
          <a:solidFill>
            <a:srgbClr val="1E49C9"/>
          </a:solidFill>
          <a:ln/>
        </p:spPr>
      </p:sp>
      <p:sp>
        <p:nvSpPr>
          <p:cNvPr id="15" name="Text 13"/>
          <p:cNvSpPr/>
          <p:nvPr/>
        </p:nvSpPr>
        <p:spPr>
          <a:xfrm>
            <a:off x="777240" y="355701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463040" y="3419856"/>
            <a:ext cx="9966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Sous NAA 600, l’associé du groupe partage la responsabilité de l’opinion.</a:t>
            </a:r>
            <a:endParaRPr lang="en-US" sz="1350" dirty="0"/>
          </a:p>
        </p:txBody>
      </p:sp>
      <p:sp>
        <p:nvSpPr>
          <p:cNvPr id="17" name="Shape 15"/>
          <p:cNvSpPr/>
          <p:nvPr/>
        </p:nvSpPr>
        <p:spPr>
          <a:xfrm>
            <a:off x="548640" y="4270248"/>
            <a:ext cx="1106424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777240" y="4462272"/>
            <a:ext cx="457200" cy="457200"/>
          </a:xfrm>
          <a:prstGeom prst="ellipse">
            <a:avLst/>
          </a:prstGeom>
          <a:solidFill>
            <a:srgbClr val="1E49C9"/>
          </a:solidFill>
          <a:ln/>
        </p:spPr>
      </p:sp>
      <p:sp>
        <p:nvSpPr>
          <p:cNvPr id="19" name="Text 17"/>
          <p:cNvSpPr/>
          <p:nvPr/>
        </p:nvSpPr>
        <p:spPr>
          <a:xfrm>
            <a:off x="777240" y="446227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463040" y="4325112"/>
            <a:ext cx="9966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Une anomalie significative mais circonscrite conduit à une réserve.</a:t>
            </a:r>
            <a:endParaRPr lang="en-US" sz="1350" dirty="0"/>
          </a:p>
        </p:txBody>
      </p:sp>
      <p:sp>
        <p:nvSpPr>
          <p:cNvPr id="21" name="Shape 19"/>
          <p:cNvSpPr/>
          <p:nvPr/>
        </p:nvSpPr>
        <p:spPr>
          <a:xfrm>
            <a:off x="548640" y="5175504"/>
            <a:ext cx="11064240" cy="841248"/>
          </a:xfrm>
          <a:prstGeom prst="roundRect">
            <a:avLst>
              <a:gd name="adj" fmla="val 869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777240" y="5367528"/>
            <a:ext cx="457200" cy="457200"/>
          </a:xfrm>
          <a:prstGeom prst="ellipse">
            <a:avLst/>
          </a:prstGeom>
          <a:solidFill>
            <a:srgbClr val="1E49C9"/>
          </a:solidFill>
          <a:ln/>
        </p:spPr>
      </p:sp>
      <p:sp>
        <p:nvSpPr>
          <p:cNvPr id="23" name="Text 21"/>
          <p:cNvSpPr/>
          <p:nvPr/>
        </p:nvSpPr>
        <p:spPr>
          <a:xfrm>
            <a:off x="777240" y="536752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463040" y="5230368"/>
            <a:ext cx="996696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3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 lettre d’affirmation remplace les éléments probants d’audit.</a:t>
            </a:r>
            <a:endParaRPr lang="en-US" sz="1350" dirty="0"/>
          </a:p>
        </p:txBody>
      </p:sp>
      <p:sp>
        <p:nvSpPr>
          <p:cNvPr id="25" name="Text 2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83</a:t>
            </a:r>
            <a:endParaRPr lang="en-US" sz="95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QUIZ — CORRIGÉ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Réponses commentées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08760"/>
            <a:ext cx="5440680" cy="841248"/>
          </a:xfrm>
          <a:prstGeom prst="roundRect">
            <a:avLst>
              <a:gd name="adj" fmla="val 8696"/>
            </a:avLst>
          </a:prstGeom>
          <a:solidFill>
            <a:srgbClr val="EAF7F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31520" y="1700784"/>
            <a:ext cx="457200" cy="457200"/>
          </a:xfrm>
          <a:prstGeom prst="ellipse">
            <a:avLst/>
          </a:prstGeom>
          <a:solidFill>
            <a:srgbClr val="00A39C"/>
          </a:solidFill>
          <a:ln/>
        </p:spPr>
      </p:sp>
      <p:sp>
        <p:nvSpPr>
          <p:cNvPr id="7" name="Text 5"/>
          <p:cNvSpPr/>
          <p:nvPr/>
        </p:nvSpPr>
        <p:spPr>
          <a:xfrm>
            <a:off x="731520" y="170078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50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5880" y="1746504"/>
            <a:ext cx="365760" cy="36576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828800" y="1563624"/>
            <a:ext cx="4069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B6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Vrai</a:t>
            </a:r>
            <a:endParaRPr lang="en-US" sz="1150" dirty="0"/>
          </a:p>
        </p:txBody>
      </p:sp>
      <p:sp>
        <p:nvSpPr>
          <p:cNvPr id="10" name="Shape 7"/>
          <p:cNvSpPr/>
          <p:nvPr/>
        </p:nvSpPr>
        <p:spPr>
          <a:xfrm>
            <a:off x="6172200" y="1508760"/>
            <a:ext cx="5440680" cy="841248"/>
          </a:xfrm>
          <a:prstGeom prst="roundRect">
            <a:avLst>
              <a:gd name="adj" fmla="val 8696"/>
            </a:avLst>
          </a:prstGeom>
          <a:solidFill>
            <a:srgbClr val="EAF7F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1" name="Shape 8"/>
          <p:cNvSpPr/>
          <p:nvPr/>
        </p:nvSpPr>
        <p:spPr>
          <a:xfrm>
            <a:off x="6355080" y="1700784"/>
            <a:ext cx="457200" cy="457200"/>
          </a:xfrm>
          <a:prstGeom prst="ellipse">
            <a:avLst/>
          </a:prstGeom>
          <a:solidFill>
            <a:srgbClr val="00A39C"/>
          </a:solidFill>
          <a:ln/>
        </p:spPr>
      </p:sp>
      <p:sp>
        <p:nvSpPr>
          <p:cNvPr id="12" name="Text 9"/>
          <p:cNvSpPr/>
          <p:nvPr/>
        </p:nvSpPr>
        <p:spPr>
          <a:xfrm>
            <a:off x="6355080" y="170078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500" dirty="0"/>
          </a:p>
        </p:txBody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1746504"/>
            <a:ext cx="365760" cy="36576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452360" y="1563624"/>
            <a:ext cx="4069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B6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Vrai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548640" y="2459736"/>
            <a:ext cx="5440680" cy="841248"/>
          </a:xfrm>
          <a:prstGeom prst="roundRect">
            <a:avLst>
              <a:gd name="adj" fmla="val 8696"/>
            </a:avLst>
          </a:prstGeom>
          <a:solidFill>
            <a:srgbClr val="FBEAE8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6" name="Shape 12"/>
          <p:cNvSpPr/>
          <p:nvPr/>
        </p:nvSpPr>
        <p:spPr>
          <a:xfrm>
            <a:off x="731520" y="2651760"/>
            <a:ext cx="457200" cy="457200"/>
          </a:xfrm>
          <a:prstGeom prst="ellipse">
            <a:avLst/>
          </a:prstGeom>
          <a:solidFill>
            <a:srgbClr val="C0392B"/>
          </a:solidFill>
          <a:ln/>
        </p:spPr>
      </p:sp>
      <p:sp>
        <p:nvSpPr>
          <p:cNvPr id="17" name="Text 13"/>
          <p:cNvSpPr/>
          <p:nvPr/>
        </p:nvSpPr>
        <p:spPr>
          <a:xfrm>
            <a:off x="731520" y="26517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500" dirty="0"/>
          </a:p>
        </p:txBody>
      </p:sp>
      <p:pic>
        <p:nvPicPr>
          <p:cNvPr id="1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880" y="2697480"/>
            <a:ext cx="365760" cy="365760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828800" y="2514600"/>
            <a:ext cx="4069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Faux — test de dépréciation, non amortissement systématique</a:t>
            </a:r>
            <a:endParaRPr lang="en-US" sz="1150" dirty="0"/>
          </a:p>
        </p:txBody>
      </p:sp>
      <p:sp>
        <p:nvSpPr>
          <p:cNvPr id="20" name="Shape 15"/>
          <p:cNvSpPr/>
          <p:nvPr/>
        </p:nvSpPr>
        <p:spPr>
          <a:xfrm>
            <a:off x="6172200" y="2459736"/>
            <a:ext cx="5440680" cy="841248"/>
          </a:xfrm>
          <a:prstGeom prst="roundRect">
            <a:avLst>
              <a:gd name="adj" fmla="val 8696"/>
            </a:avLst>
          </a:prstGeom>
          <a:solidFill>
            <a:srgbClr val="EAF7F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6355080" y="2651760"/>
            <a:ext cx="457200" cy="457200"/>
          </a:xfrm>
          <a:prstGeom prst="ellipse">
            <a:avLst/>
          </a:prstGeom>
          <a:solidFill>
            <a:srgbClr val="00A39C"/>
          </a:solidFill>
          <a:ln/>
        </p:spPr>
      </p:sp>
      <p:sp>
        <p:nvSpPr>
          <p:cNvPr id="22" name="Text 17"/>
          <p:cNvSpPr/>
          <p:nvPr/>
        </p:nvSpPr>
        <p:spPr>
          <a:xfrm>
            <a:off x="6355080" y="265176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500" dirty="0"/>
          </a:p>
        </p:txBody>
      </p:sp>
      <p:pic>
        <p:nvPicPr>
          <p:cNvPr id="2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40" y="2697480"/>
            <a:ext cx="365760" cy="36576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7452360" y="2514600"/>
            <a:ext cx="4069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B6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Vrai</a:t>
            </a:r>
            <a:endParaRPr lang="en-US" sz="1150" dirty="0"/>
          </a:p>
        </p:txBody>
      </p:sp>
      <p:sp>
        <p:nvSpPr>
          <p:cNvPr id="25" name="Shape 19"/>
          <p:cNvSpPr/>
          <p:nvPr/>
        </p:nvSpPr>
        <p:spPr>
          <a:xfrm>
            <a:off x="548640" y="3410712"/>
            <a:ext cx="5440680" cy="841248"/>
          </a:xfrm>
          <a:prstGeom prst="roundRect">
            <a:avLst>
              <a:gd name="adj" fmla="val 8696"/>
            </a:avLst>
          </a:prstGeom>
          <a:solidFill>
            <a:srgbClr val="EAF7F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6" name="Shape 20"/>
          <p:cNvSpPr/>
          <p:nvPr/>
        </p:nvSpPr>
        <p:spPr>
          <a:xfrm>
            <a:off x="731520" y="3602736"/>
            <a:ext cx="457200" cy="457200"/>
          </a:xfrm>
          <a:prstGeom prst="ellipse">
            <a:avLst/>
          </a:prstGeom>
          <a:solidFill>
            <a:srgbClr val="00A39C"/>
          </a:solidFill>
          <a:ln/>
        </p:spPr>
      </p:sp>
      <p:sp>
        <p:nvSpPr>
          <p:cNvPr id="27" name="Text 21"/>
          <p:cNvSpPr/>
          <p:nvPr/>
        </p:nvSpPr>
        <p:spPr>
          <a:xfrm>
            <a:off x="731520" y="360273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500" dirty="0"/>
          </a:p>
        </p:txBody>
      </p:sp>
      <p:pic>
        <p:nvPicPr>
          <p:cNvPr id="2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5880" y="3648456"/>
            <a:ext cx="365760" cy="365760"/>
          </a:xfrm>
          <a:prstGeom prst="rect">
            <a:avLst/>
          </a:prstGeom>
        </p:spPr>
      </p:pic>
      <p:sp>
        <p:nvSpPr>
          <p:cNvPr id="29" name="Text 22"/>
          <p:cNvSpPr/>
          <p:nvPr/>
        </p:nvSpPr>
        <p:spPr>
          <a:xfrm>
            <a:off x="1828800" y="3465576"/>
            <a:ext cx="4069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B6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Vrai</a:t>
            </a:r>
            <a:endParaRPr lang="en-US" sz="1150" dirty="0"/>
          </a:p>
        </p:txBody>
      </p:sp>
      <p:sp>
        <p:nvSpPr>
          <p:cNvPr id="30" name="Shape 23"/>
          <p:cNvSpPr/>
          <p:nvPr/>
        </p:nvSpPr>
        <p:spPr>
          <a:xfrm>
            <a:off x="6172200" y="3410712"/>
            <a:ext cx="5440680" cy="841248"/>
          </a:xfrm>
          <a:prstGeom prst="roundRect">
            <a:avLst>
              <a:gd name="adj" fmla="val 8696"/>
            </a:avLst>
          </a:prstGeom>
          <a:solidFill>
            <a:srgbClr val="EAF7F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1" name="Shape 24"/>
          <p:cNvSpPr/>
          <p:nvPr/>
        </p:nvSpPr>
        <p:spPr>
          <a:xfrm>
            <a:off x="6355080" y="3602736"/>
            <a:ext cx="457200" cy="457200"/>
          </a:xfrm>
          <a:prstGeom prst="ellipse">
            <a:avLst/>
          </a:prstGeom>
          <a:solidFill>
            <a:srgbClr val="00A39C"/>
          </a:solidFill>
          <a:ln/>
        </p:spPr>
      </p:sp>
      <p:sp>
        <p:nvSpPr>
          <p:cNvPr id="32" name="Text 25"/>
          <p:cNvSpPr/>
          <p:nvPr/>
        </p:nvSpPr>
        <p:spPr>
          <a:xfrm>
            <a:off x="6355080" y="3602736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500" dirty="0"/>
          </a:p>
        </p:txBody>
      </p:sp>
      <p:pic>
        <p:nvPicPr>
          <p:cNvPr id="3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9440" y="3648456"/>
            <a:ext cx="365760" cy="365760"/>
          </a:xfrm>
          <a:prstGeom prst="rect">
            <a:avLst/>
          </a:prstGeom>
        </p:spPr>
      </p:pic>
      <p:sp>
        <p:nvSpPr>
          <p:cNvPr id="34" name="Text 26"/>
          <p:cNvSpPr/>
          <p:nvPr/>
        </p:nvSpPr>
        <p:spPr>
          <a:xfrm>
            <a:off x="7452360" y="3465576"/>
            <a:ext cx="4069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B6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Vrai</a:t>
            </a:r>
            <a:endParaRPr lang="en-US" sz="1150" dirty="0"/>
          </a:p>
        </p:txBody>
      </p:sp>
      <p:sp>
        <p:nvSpPr>
          <p:cNvPr id="35" name="Shape 27"/>
          <p:cNvSpPr/>
          <p:nvPr/>
        </p:nvSpPr>
        <p:spPr>
          <a:xfrm>
            <a:off x="548640" y="4361688"/>
            <a:ext cx="5440680" cy="841248"/>
          </a:xfrm>
          <a:prstGeom prst="roundRect">
            <a:avLst>
              <a:gd name="adj" fmla="val 8696"/>
            </a:avLst>
          </a:prstGeom>
          <a:solidFill>
            <a:srgbClr val="FBEAE8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6" name="Shape 28"/>
          <p:cNvSpPr/>
          <p:nvPr/>
        </p:nvSpPr>
        <p:spPr>
          <a:xfrm>
            <a:off x="731520" y="4553712"/>
            <a:ext cx="457200" cy="457200"/>
          </a:xfrm>
          <a:prstGeom prst="ellipse">
            <a:avLst/>
          </a:prstGeom>
          <a:solidFill>
            <a:srgbClr val="C0392B"/>
          </a:solidFill>
          <a:ln/>
        </p:spPr>
      </p:sp>
      <p:sp>
        <p:nvSpPr>
          <p:cNvPr id="37" name="Text 29"/>
          <p:cNvSpPr/>
          <p:nvPr/>
        </p:nvSpPr>
        <p:spPr>
          <a:xfrm>
            <a:off x="731520" y="455371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500" dirty="0"/>
          </a:p>
        </p:txBody>
      </p:sp>
      <p:pic>
        <p:nvPicPr>
          <p:cNvPr id="3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880" y="4599432"/>
            <a:ext cx="365760" cy="365760"/>
          </a:xfrm>
          <a:prstGeom prst="rect">
            <a:avLst/>
          </a:prstGeom>
        </p:spPr>
      </p:pic>
      <p:sp>
        <p:nvSpPr>
          <p:cNvPr id="39" name="Text 30"/>
          <p:cNvSpPr/>
          <p:nvPr/>
        </p:nvSpPr>
        <p:spPr>
          <a:xfrm>
            <a:off x="1828800" y="4416552"/>
            <a:ext cx="4069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Faux — il doit être rapproché du bilan et du résultat</a:t>
            </a:r>
            <a:endParaRPr lang="en-US" sz="1150" dirty="0"/>
          </a:p>
        </p:txBody>
      </p:sp>
      <p:sp>
        <p:nvSpPr>
          <p:cNvPr id="40" name="Shape 31"/>
          <p:cNvSpPr/>
          <p:nvPr/>
        </p:nvSpPr>
        <p:spPr>
          <a:xfrm>
            <a:off x="6172200" y="4361688"/>
            <a:ext cx="5440680" cy="841248"/>
          </a:xfrm>
          <a:prstGeom prst="roundRect">
            <a:avLst>
              <a:gd name="adj" fmla="val 8696"/>
            </a:avLst>
          </a:prstGeom>
          <a:solidFill>
            <a:srgbClr val="FBEAE8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41" name="Shape 32"/>
          <p:cNvSpPr/>
          <p:nvPr/>
        </p:nvSpPr>
        <p:spPr>
          <a:xfrm>
            <a:off x="6355080" y="4553712"/>
            <a:ext cx="457200" cy="457200"/>
          </a:xfrm>
          <a:prstGeom prst="ellipse">
            <a:avLst/>
          </a:prstGeom>
          <a:solidFill>
            <a:srgbClr val="C0392B"/>
          </a:solidFill>
          <a:ln/>
        </p:spPr>
      </p:sp>
      <p:sp>
        <p:nvSpPr>
          <p:cNvPr id="42" name="Text 33"/>
          <p:cNvSpPr/>
          <p:nvPr/>
        </p:nvSpPr>
        <p:spPr>
          <a:xfrm>
            <a:off x="6355080" y="455371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500" dirty="0"/>
          </a:p>
        </p:txBody>
      </p:sp>
      <p:pic>
        <p:nvPicPr>
          <p:cNvPr id="43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9440" y="4599432"/>
            <a:ext cx="365760" cy="365760"/>
          </a:xfrm>
          <a:prstGeom prst="rect">
            <a:avLst/>
          </a:prstGeom>
        </p:spPr>
      </p:pic>
      <p:sp>
        <p:nvSpPr>
          <p:cNvPr id="44" name="Text 34"/>
          <p:cNvSpPr/>
          <p:nvPr/>
        </p:nvSpPr>
        <p:spPr>
          <a:xfrm>
            <a:off x="7452360" y="4416552"/>
            <a:ext cx="4069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Faux — la responsabilité de l’associé groupe est unique</a:t>
            </a:r>
            <a:endParaRPr lang="en-US" sz="1150" dirty="0"/>
          </a:p>
        </p:txBody>
      </p:sp>
      <p:sp>
        <p:nvSpPr>
          <p:cNvPr id="45" name="Shape 35"/>
          <p:cNvSpPr/>
          <p:nvPr/>
        </p:nvSpPr>
        <p:spPr>
          <a:xfrm>
            <a:off x="548640" y="5312664"/>
            <a:ext cx="5440680" cy="841248"/>
          </a:xfrm>
          <a:prstGeom prst="roundRect">
            <a:avLst>
              <a:gd name="adj" fmla="val 8696"/>
            </a:avLst>
          </a:prstGeom>
          <a:solidFill>
            <a:srgbClr val="EAF7F0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46" name="Shape 36"/>
          <p:cNvSpPr/>
          <p:nvPr/>
        </p:nvSpPr>
        <p:spPr>
          <a:xfrm>
            <a:off x="731520" y="5504688"/>
            <a:ext cx="457200" cy="457200"/>
          </a:xfrm>
          <a:prstGeom prst="ellipse">
            <a:avLst/>
          </a:prstGeom>
          <a:solidFill>
            <a:srgbClr val="00A39C"/>
          </a:solidFill>
          <a:ln/>
        </p:spPr>
      </p:sp>
      <p:sp>
        <p:nvSpPr>
          <p:cNvPr id="47" name="Text 37"/>
          <p:cNvSpPr/>
          <p:nvPr/>
        </p:nvSpPr>
        <p:spPr>
          <a:xfrm>
            <a:off x="731520" y="550468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500" dirty="0"/>
          </a:p>
        </p:txBody>
      </p:sp>
      <p:pic>
        <p:nvPicPr>
          <p:cNvPr id="48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5880" y="5550408"/>
            <a:ext cx="365760" cy="365760"/>
          </a:xfrm>
          <a:prstGeom prst="rect">
            <a:avLst/>
          </a:prstGeom>
        </p:spPr>
      </p:pic>
      <p:sp>
        <p:nvSpPr>
          <p:cNvPr id="49" name="Text 38"/>
          <p:cNvSpPr/>
          <p:nvPr/>
        </p:nvSpPr>
        <p:spPr>
          <a:xfrm>
            <a:off x="1828800" y="5367528"/>
            <a:ext cx="4069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0B6E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Vrai</a:t>
            </a:r>
            <a:endParaRPr lang="en-US" sz="1150" dirty="0"/>
          </a:p>
        </p:txBody>
      </p:sp>
      <p:sp>
        <p:nvSpPr>
          <p:cNvPr id="50" name="Shape 39"/>
          <p:cNvSpPr/>
          <p:nvPr/>
        </p:nvSpPr>
        <p:spPr>
          <a:xfrm>
            <a:off x="6172200" y="5312664"/>
            <a:ext cx="5440680" cy="841248"/>
          </a:xfrm>
          <a:prstGeom prst="roundRect">
            <a:avLst>
              <a:gd name="adj" fmla="val 8696"/>
            </a:avLst>
          </a:prstGeom>
          <a:solidFill>
            <a:srgbClr val="FBEAE8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51" name="Shape 40"/>
          <p:cNvSpPr/>
          <p:nvPr/>
        </p:nvSpPr>
        <p:spPr>
          <a:xfrm>
            <a:off x="6355080" y="5504688"/>
            <a:ext cx="457200" cy="457200"/>
          </a:xfrm>
          <a:prstGeom prst="ellipse">
            <a:avLst/>
          </a:prstGeom>
          <a:solidFill>
            <a:srgbClr val="C0392B"/>
          </a:solidFill>
          <a:ln/>
        </p:spPr>
      </p:sp>
      <p:sp>
        <p:nvSpPr>
          <p:cNvPr id="52" name="Text 41"/>
          <p:cNvSpPr/>
          <p:nvPr/>
        </p:nvSpPr>
        <p:spPr>
          <a:xfrm>
            <a:off x="6355080" y="550468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500" dirty="0"/>
          </a:p>
        </p:txBody>
      </p:sp>
      <p:pic>
        <p:nvPicPr>
          <p:cNvPr id="53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9440" y="5550408"/>
            <a:ext cx="365760" cy="365760"/>
          </a:xfrm>
          <a:prstGeom prst="rect">
            <a:avLst/>
          </a:prstGeom>
        </p:spPr>
      </p:pic>
      <p:sp>
        <p:nvSpPr>
          <p:cNvPr id="54" name="Text 42"/>
          <p:cNvSpPr/>
          <p:nvPr/>
        </p:nvSpPr>
        <p:spPr>
          <a:xfrm>
            <a:off x="7452360" y="5367528"/>
            <a:ext cx="406908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C039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Faux — elle complète, sans jamais les remplacer</a:t>
            </a:r>
            <a:endParaRPr lang="en-US" sz="1150" dirty="0"/>
          </a:p>
        </p:txBody>
      </p:sp>
      <p:sp>
        <p:nvSpPr>
          <p:cNvPr id="55" name="Text 4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56" name="Text 4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57" name="Text 4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84</a:t>
            </a:r>
            <a:endParaRPr lang="en-US" sz="95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VUE D’ENSEMBLE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 Jour 7 dans le parcours de 42 heures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1106424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554480"/>
            <a:ext cx="91440" cy="1371600"/>
          </a:xfrm>
          <a:prstGeom prst="rect">
            <a:avLst/>
          </a:prstGeom>
          <a:solidFill>
            <a:srgbClr val="5B6B7F"/>
          </a:solidFill>
          <a:ln/>
        </p:spPr>
      </p:sp>
      <p:sp>
        <p:nvSpPr>
          <p:cNvPr id="7" name="Shape 5"/>
          <p:cNvSpPr/>
          <p:nvPr/>
        </p:nvSpPr>
        <p:spPr>
          <a:xfrm>
            <a:off x="868680" y="1828800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2650" y="2042770"/>
            <a:ext cx="395021" cy="395021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874520" y="1737360"/>
            <a:ext cx="9418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 amont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874520" y="2194560"/>
            <a:ext cx="95097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Jours 1 à 6 — cadre légal, planification, contrôle interne, éléments probants et audit des comptes sociaux.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548640" y="3035808"/>
            <a:ext cx="11064240" cy="1371600"/>
          </a:xfrm>
          <a:prstGeom prst="roundRect">
            <a:avLst>
              <a:gd name="adj" fmla="val 5333"/>
            </a:avLst>
          </a:prstGeom>
          <a:solidFill>
            <a:srgbClr val="EAF1FA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548640" y="3035808"/>
            <a:ext cx="91440" cy="13716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3" name="Shape 10"/>
          <p:cNvSpPr/>
          <p:nvPr/>
        </p:nvSpPr>
        <p:spPr>
          <a:xfrm>
            <a:off x="868680" y="3310128"/>
            <a:ext cx="822960" cy="82296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50" y="3524098"/>
            <a:ext cx="395021" cy="395021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1874520" y="3218688"/>
            <a:ext cx="9418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49C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Aujourd’hui — Jour 7</a:t>
            </a:r>
            <a:endParaRPr lang="en-US" sz="1600" dirty="0"/>
          </a:p>
        </p:txBody>
      </p:sp>
      <p:sp>
        <p:nvSpPr>
          <p:cNvPr id="16" name="Text 12"/>
          <p:cNvSpPr/>
          <p:nvPr/>
        </p:nvSpPr>
        <p:spPr>
          <a:xfrm>
            <a:off x="1874520" y="3675888"/>
            <a:ext cx="95097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Passage des comptes sociaux aux comptes consolidés et synthèse de la mission jusqu’à l’opinion.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548640" y="4517136"/>
            <a:ext cx="11064240" cy="13716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548640" y="4517136"/>
            <a:ext cx="91440" cy="1371600"/>
          </a:xfrm>
          <a:prstGeom prst="rect">
            <a:avLst/>
          </a:prstGeom>
          <a:solidFill>
            <a:srgbClr val="5B6B7F"/>
          </a:solidFill>
          <a:ln/>
        </p:spPr>
      </p:sp>
      <p:sp>
        <p:nvSpPr>
          <p:cNvPr id="19" name="Shape 15"/>
          <p:cNvSpPr/>
          <p:nvPr/>
        </p:nvSpPr>
        <p:spPr>
          <a:xfrm>
            <a:off x="868680" y="4791456"/>
            <a:ext cx="822960" cy="82296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650" y="5005426"/>
            <a:ext cx="395021" cy="395021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874520" y="4700016"/>
            <a:ext cx="94183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En aval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1874520" y="5157216"/>
            <a:ext cx="95097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Mise en pratique sur dossiers réels, supervision et préparation de l’évaluation finale du programme.</a:t>
            </a:r>
            <a:endParaRPr lang="en-US" sz="1250" dirty="0"/>
          </a:p>
        </p:txBody>
      </p:sp>
      <p:sp>
        <p:nvSpPr>
          <p:cNvPr id="23" name="Text 18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24" name="Text 19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25" name="Text 20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85</a:t>
            </a:r>
            <a:endParaRPr lang="en-US" sz="950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BILAN PÉDAGOGIQUE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Les objectifs de la journée sont atteints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35661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1874520" y="1755648"/>
            <a:ext cx="914400" cy="914400"/>
          </a:xfrm>
          <a:prstGeom prst="ellipse">
            <a:avLst/>
          </a:prstGeom>
          <a:solidFill>
            <a:srgbClr val="EAF1FA"/>
          </a:solidFill>
          <a:ln/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2264" y="1993392"/>
            <a:ext cx="438912" cy="438912"/>
          </a:xfrm>
          <a:prstGeom prst="rect">
            <a:avLst/>
          </a:prstGeom>
        </p:spPr>
      </p:pic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423160"/>
            <a:ext cx="384048" cy="38404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85800" y="2761488"/>
            <a:ext cx="3291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Maîtriser le périmètre</a:t>
            </a:r>
            <a:endParaRPr lang="en-US" sz="1450" dirty="0"/>
          </a:p>
        </p:txBody>
      </p:sp>
      <p:sp>
        <p:nvSpPr>
          <p:cNvPr id="10" name="Text 6"/>
          <p:cNvSpPr/>
          <p:nvPr/>
        </p:nvSpPr>
        <p:spPr>
          <a:xfrm>
            <a:off x="731520" y="3136392"/>
            <a:ext cx="3200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Déterminer contrôle et méthode de consolidation.</a:t>
            </a:r>
            <a:endParaRPr lang="en-US" sz="1050" dirty="0"/>
          </a:p>
        </p:txBody>
      </p:sp>
      <p:sp>
        <p:nvSpPr>
          <p:cNvPr id="11" name="Shape 7"/>
          <p:cNvSpPr/>
          <p:nvPr/>
        </p:nvSpPr>
        <p:spPr>
          <a:xfrm>
            <a:off x="4270248" y="1554480"/>
            <a:ext cx="35661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8"/>
          <p:cNvSpPr/>
          <p:nvPr/>
        </p:nvSpPr>
        <p:spPr>
          <a:xfrm>
            <a:off x="5596128" y="1755648"/>
            <a:ext cx="914400" cy="914400"/>
          </a:xfrm>
          <a:prstGeom prst="ellipse">
            <a:avLst/>
          </a:prstGeom>
          <a:solidFill>
            <a:srgbClr val="EAF1FA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872" y="1993392"/>
            <a:ext cx="438912" cy="438912"/>
          </a:xfrm>
          <a:prstGeom prst="rect">
            <a:avLst/>
          </a:prstGeom>
        </p:spPr>
      </p:pic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208" y="2423160"/>
            <a:ext cx="384048" cy="384048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4407408" y="2761488"/>
            <a:ext cx="3291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Lire un TVCP</a:t>
            </a:r>
            <a:endParaRPr lang="en-US" sz="1450" dirty="0"/>
          </a:p>
        </p:txBody>
      </p:sp>
      <p:sp>
        <p:nvSpPr>
          <p:cNvPr id="16" name="Text 10"/>
          <p:cNvSpPr/>
          <p:nvPr/>
        </p:nvSpPr>
        <p:spPr>
          <a:xfrm>
            <a:off x="4453128" y="3136392"/>
            <a:ext cx="3200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Analyser et justifier les variations de capitaux propres.</a:t>
            </a:r>
            <a:endParaRPr lang="en-US" sz="1050" dirty="0"/>
          </a:p>
        </p:txBody>
      </p:sp>
      <p:sp>
        <p:nvSpPr>
          <p:cNvPr id="17" name="Shape 11"/>
          <p:cNvSpPr/>
          <p:nvPr/>
        </p:nvSpPr>
        <p:spPr>
          <a:xfrm>
            <a:off x="7991856" y="1554480"/>
            <a:ext cx="35661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2"/>
          <p:cNvSpPr/>
          <p:nvPr/>
        </p:nvSpPr>
        <p:spPr>
          <a:xfrm>
            <a:off x="9317736" y="1755648"/>
            <a:ext cx="914400" cy="914400"/>
          </a:xfrm>
          <a:prstGeom prst="ellipse">
            <a:avLst/>
          </a:prstGeom>
          <a:solidFill>
            <a:srgbClr val="EAF1FA"/>
          </a:solidFill>
          <a:ln/>
        </p:spPr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5480" y="1993392"/>
            <a:ext cx="438912" cy="438912"/>
          </a:xfrm>
          <a:prstGeom prst="rect">
            <a:avLst/>
          </a:prstGeom>
        </p:spPr>
      </p:pic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816" y="2423160"/>
            <a:ext cx="384048" cy="384048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8129016" y="2761488"/>
            <a:ext cx="3291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Appliquer NAA 600</a:t>
            </a:r>
            <a:endParaRPr lang="en-US" sz="1450" dirty="0"/>
          </a:p>
        </p:txBody>
      </p:sp>
      <p:sp>
        <p:nvSpPr>
          <p:cNvPr id="22" name="Text 14"/>
          <p:cNvSpPr/>
          <p:nvPr/>
        </p:nvSpPr>
        <p:spPr>
          <a:xfrm>
            <a:off x="8174736" y="3136392"/>
            <a:ext cx="3200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Organiser l’audit d’un groupe et de ses composants.</a:t>
            </a:r>
            <a:endParaRPr lang="en-US" sz="1050" dirty="0"/>
          </a:p>
        </p:txBody>
      </p:sp>
      <p:sp>
        <p:nvSpPr>
          <p:cNvPr id="23" name="Shape 15"/>
          <p:cNvSpPr/>
          <p:nvPr/>
        </p:nvSpPr>
        <p:spPr>
          <a:xfrm>
            <a:off x="548640" y="3794760"/>
            <a:ext cx="35661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4" name="Shape 16"/>
          <p:cNvSpPr/>
          <p:nvPr/>
        </p:nvSpPr>
        <p:spPr>
          <a:xfrm>
            <a:off x="1874520" y="3995928"/>
            <a:ext cx="914400" cy="914400"/>
          </a:xfrm>
          <a:prstGeom prst="ellipse">
            <a:avLst/>
          </a:prstGeom>
          <a:solidFill>
            <a:srgbClr val="EAF1FA"/>
          </a:solidFill>
          <a:ln/>
        </p:spPr>
      </p:sp>
      <p:pic>
        <p:nvPicPr>
          <p:cNvPr id="2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2264" y="4233672"/>
            <a:ext cx="438912" cy="438912"/>
          </a:xfrm>
          <a:prstGeom prst="rect">
            <a:avLst/>
          </a:prstGeom>
        </p:spPr>
      </p:pic>
      <p:pic>
        <p:nvPicPr>
          <p:cNvPr id="26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4663440"/>
            <a:ext cx="384048" cy="384048"/>
          </a:xfrm>
          <a:prstGeom prst="rect">
            <a:avLst/>
          </a:prstGeom>
        </p:spPr>
      </p:pic>
      <p:sp>
        <p:nvSpPr>
          <p:cNvPr id="27" name="Text 17"/>
          <p:cNvSpPr/>
          <p:nvPr/>
        </p:nvSpPr>
        <p:spPr>
          <a:xfrm>
            <a:off x="685800" y="5001768"/>
            <a:ext cx="3291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Traiter les locations</a:t>
            </a:r>
            <a:endParaRPr lang="en-US" sz="1450" dirty="0"/>
          </a:p>
        </p:txBody>
      </p:sp>
      <p:sp>
        <p:nvSpPr>
          <p:cNvPr id="28" name="Text 18"/>
          <p:cNvSpPr/>
          <p:nvPr/>
        </p:nvSpPr>
        <p:spPr>
          <a:xfrm>
            <a:off x="731520" y="5376672"/>
            <a:ext cx="3200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Comparer SCF et IFRS 16 et leurs effets bilanciels.</a:t>
            </a:r>
            <a:endParaRPr lang="en-US" sz="1050" dirty="0"/>
          </a:p>
        </p:txBody>
      </p:sp>
      <p:sp>
        <p:nvSpPr>
          <p:cNvPr id="29" name="Shape 19"/>
          <p:cNvSpPr/>
          <p:nvPr/>
        </p:nvSpPr>
        <p:spPr>
          <a:xfrm>
            <a:off x="4270248" y="3794760"/>
            <a:ext cx="35661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0" name="Shape 20"/>
          <p:cNvSpPr/>
          <p:nvPr/>
        </p:nvSpPr>
        <p:spPr>
          <a:xfrm>
            <a:off x="5596128" y="3995928"/>
            <a:ext cx="914400" cy="914400"/>
          </a:xfrm>
          <a:prstGeom prst="ellipse">
            <a:avLst/>
          </a:prstGeom>
          <a:solidFill>
            <a:srgbClr val="EAF1FA"/>
          </a:solidFill>
          <a:ln/>
        </p:spPr>
      </p:sp>
      <p:pic>
        <p:nvPicPr>
          <p:cNvPr id="31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3872" y="4233672"/>
            <a:ext cx="438912" cy="438912"/>
          </a:xfrm>
          <a:prstGeom prst="rect">
            <a:avLst/>
          </a:prstGeom>
        </p:spPr>
      </p:pic>
      <p:pic>
        <p:nvPicPr>
          <p:cNvPr id="32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6208" y="4663440"/>
            <a:ext cx="384048" cy="384048"/>
          </a:xfrm>
          <a:prstGeom prst="rect">
            <a:avLst/>
          </a:prstGeom>
        </p:spPr>
      </p:pic>
      <p:sp>
        <p:nvSpPr>
          <p:cNvPr id="33" name="Text 21"/>
          <p:cNvSpPr/>
          <p:nvPr/>
        </p:nvSpPr>
        <p:spPr>
          <a:xfrm>
            <a:off x="4407408" y="5001768"/>
            <a:ext cx="3291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Sécuriser l’impôt</a:t>
            </a:r>
            <a:endParaRPr lang="en-US" sz="1450" dirty="0"/>
          </a:p>
        </p:txBody>
      </p:sp>
      <p:sp>
        <p:nvSpPr>
          <p:cNvPr id="34" name="Text 22"/>
          <p:cNvSpPr/>
          <p:nvPr/>
        </p:nvSpPr>
        <p:spPr>
          <a:xfrm>
            <a:off x="4453128" y="5376672"/>
            <a:ext cx="3200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Établir impôts différés et preuve d’impôt.</a:t>
            </a:r>
            <a:endParaRPr lang="en-US" sz="1050" dirty="0"/>
          </a:p>
        </p:txBody>
      </p:sp>
      <p:sp>
        <p:nvSpPr>
          <p:cNvPr id="35" name="Shape 23"/>
          <p:cNvSpPr/>
          <p:nvPr/>
        </p:nvSpPr>
        <p:spPr>
          <a:xfrm>
            <a:off x="7991856" y="3794760"/>
            <a:ext cx="356616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36" name="Shape 24"/>
          <p:cNvSpPr/>
          <p:nvPr/>
        </p:nvSpPr>
        <p:spPr>
          <a:xfrm>
            <a:off x="9317736" y="3995928"/>
            <a:ext cx="914400" cy="914400"/>
          </a:xfrm>
          <a:prstGeom prst="ellipse">
            <a:avLst/>
          </a:prstGeom>
          <a:solidFill>
            <a:srgbClr val="EAF1FA"/>
          </a:solidFill>
          <a:ln/>
        </p:spPr>
      </p:sp>
      <p:pic>
        <p:nvPicPr>
          <p:cNvPr id="37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5480" y="4233672"/>
            <a:ext cx="438912" cy="438912"/>
          </a:xfrm>
          <a:prstGeom prst="rect">
            <a:avLst/>
          </a:prstGeom>
        </p:spPr>
      </p:pic>
      <p:pic>
        <p:nvPicPr>
          <p:cNvPr id="38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57816" y="4663440"/>
            <a:ext cx="384048" cy="384048"/>
          </a:xfrm>
          <a:prstGeom prst="rect">
            <a:avLst/>
          </a:prstGeom>
        </p:spPr>
      </p:pic>
      <p:sp>
        <p:nvSpPr>
          <p:cNvPr id="39" name="Text 25"/>
          <p:cNvSpPr/>
          <p:nvPr/>
        </p:nvSpPr>
        <p:spPr>
          <a:xfrm>
            <a:off x="8129016" y="5001768"/>
            <a:ext cx="32918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Conclure la mission</a:t>
            </a:r>
            <a:endParaRPr lang="en-US" sz="1450" dirty="0"/>
          </a:p>
        </p:txBody>
      </p:sp>
      <p:sp>
        <p:nvSpPr>
          <p:cNvPr id="40" name="Text 26"/>
          <p:cNvSpPr/>
          <p:nvPr/>
        </p:nvSpPr>
        <p:spPr>
          <a:xfrm>
            <a:off x="8174736" y="5376672"/>
            <a:ext cx="3200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2000"/>
              </a:lnSpc>
              <a:buNone/>
            </a:pPr>
            <a:r>
              <a:rPr lang="en-US" sz="10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Forger et formuler l’opinion d’audit.</a:t>
            </a:r>
            <a:endParaRPr lang="en-US" sz="1050" dirty="0"/>
          </a:p>
        </p:txBody>
      </p:sp>
      <p:sp>
        <p:nvSpPr>
          <p:cNvPr id="41" name="Text 2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42" name="Text 2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43" name="Text 2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86</a:t>
            </a:r>
            <a:endParaRPr lang="en-US" sz="95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7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8288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828800"/>
            <a:ext cx="12191695" cy="457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Shape 2"/>
          <p:cNvSpPr/>
          <p:nvPr/>
        </p:nvSpPr>
        <p:spPr>
          <a:xfrm>
            <a:off x="5641848" y="548640"/>
            <a:ext cx="914400" cy="91440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592" y="786384"/>
            <a:ext cx="438912" cy="43891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194560"/>
            <a:ext cx="1036015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4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 DU JOUR 7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914400" y="2697480"/>
            <a:ext cx="10360152" cy="1463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05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 l’audit des comptes sociaux</a:t>
            </a:r>
            <a:endParaRPr lang="en-US" sz="3200" dirty="0"/>
          </a:p>
          <a:p>
            <a:pPr algn="ctr" indent="0" marL="0">
              <a:lnSpc>
                <a:spcPct val="105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à la certification des comptes consolidés</a:t>
            </a:r>
            <a:endParaRPr lang="en-US" sz="3200" dirty="0"/>
          </a:p>
        </p:txBody>
      </p:sp>
      <p:sp>
        <p:nvSpPr>
          <p:cNvPr id="8" name="Text 5"/>
          <p:cNvSpPr/>
          <p:nvPr/>
        </p:nvSpPr>
        <p:spPr>
          <a:xfrm>
            <a:off x="1645920" y="4343400"/>
            <a:ext cx="8897112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500" i="1" dirty="0">
                <a:solidFill>
                  <a:srgbClr val="C7D6E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« L’opinion du commissaire aux comptes sur les comptes consolidés est l’aboutissement d’une démarche rigoureuse, documentée et indépendante. »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0" name="Text 7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87</a:t>
            </a:r>
            <a:endParaRPr lang="en-US" sz="95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 MAINTENANT ?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Préparer la suite du programme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08760"/>
            <a:ext cx="54406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508760"/>
            <a:ext cx="73152" cy="21031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7" name="Shape 5"/>
          <p:cNvSpPr/>
          <p:nvPr/>
        </p:nvSpPr>
        <p:spPr>
          <a:xfrm>
            <a:off x="868680" y="1801368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6424" y="2039112"/>
            <a:ext cx="438912" cy="438912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1965960" y="1801368"/>
            <a:ext cx="3886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Réviser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1965960" y="2423160"/>
            <a:ext cx="39319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Reprendre les points clés et le glossaire avant l’épreuve finale.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172200" y="1508760"/>
            <a:ext cx="54406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2" name="Shape 9"/>
          <p:cNvSpPr/>
          <p:nvPr/>
        </p:nvSpPr>
        <p:spPr>
          <a:xfrm>
            <a:off x="6172200" y="1508760"/>
            <a:ext cx="73152" cy="21031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3" name="Shape 10"/>
          <p:cNvSpPr/>
          <p:nvPr/>
        </p:nvSpPr>
        <p:spPr>
          <a:xfrm>
            <a:off x="6492240" y="1801368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1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984" y="2039112"/>
            <a:ext cx="438912" cy="438912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7589520" y="1801368"/>
            <a:ext cx="3886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S’entraîner</a:t>
            </a:r>
            <a:endParaRPr lang="en-US" sz="1700" dirty="0"/>
          </a:p>
        </p:txBody>
      </p:sp>
      <p:sp>
        <p:nvSpPr>
          <p:cNvPr id="16" name="Text 12"/>
          <p:cNvSpPr/>
          <p:nvPr/>
        </p:nvSpPr>
        <p:spPr>
          <a:xfrm>
            <a:off x="7589520" y="2423160"/>
            <a:ext cx="39319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Refaire le cas ATLAS-DZ et le cas SAHARA SERVICES en autonomie.</a:t>
            </a:r>
            <a:endParaRPr lang="en-US" sz="1250" dirty="0"/>
          </a:p>
        </p:txBody>
      </p:sp>
      <p:sp>
        <p:nvSpPr>
          <p:cNvPr id="17" name="Shape 13"/>
          <p:cNvSpPr/>
          <p:nvPr/>
        </p:nvSpPr>
        <p:spPr>
          <a:xfrm>
            <a:off x="548640" y="3794760"/>
            <a:ext cx="54406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18" name="Shape 14"/>
          <p:cNvSpPr/>
          <p:nvPr/>
        </p:nvSpPr>
        <p:spPr>
          <a:xfrm>
            <a:off x="548640" y="3794760"/>
            <a:ext cx="73152" cy="21031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19" name="Shape 15"/>
          <p:cNvSpPr/>
          <p:nvPr/>
        </p:nvSpPr>
        <p:spPr>
          <a:xfrm>
            <a:off x="868680" y="4087368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24" y="4325112"/>
            <a:ext cx="438912" cy="438912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965960" y="4087368"/>
            <a:ext cx="3886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Consulter</a:t>
            </a:r>
            <a:endParaRPr lang="en-US" sz="1700" dirty="0"/>
          </a:p>
        </p:txBody>
      </p:sp>
      <p:sp>
        <p:nvSpPr>
          <p:cNvPr id="22" name="Text 17"/>
          <p:cNvSpPr/>
          <p:nvPr/>
        </p:nvSpPr>
        <p:spPr>
          <a:xfrm>
            <a:off x="1965960" y="4709160"/>
            <a:ext cx="39319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Approfondir les outils 60 à 67 de la boîte à outils de l’auditeur.</a:t>
            </a:r>
            <a:endParaRPr lang="en-US" sz="1250" dirty="0"/>
          </a:p>
        </p:txBody>
      </p:sp>
      <p:sp>
        <p:nvSpPr>
          <p:cNvPr id="23" name="Shape 18"/>
          <p:cNvSpPr/>
          <p:nvPr/>
        </p:nvSpPr>
        <p:spPr>
          <a:xfrm>
            <a:off x="6172200" y="3794760"/>
            <a:ext cx="5440680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1EE"/>
            </a:solidFill>
            <a:prstDash val="solid"/>
          </a:ln>
          <a:effectLst>
            <a:outerShdw sx="100000" sy="100000" kx="0" ky="0" algn="bl" rotWithShape="0" blurRad="101600" dist="25400" dir="5400000">
              <a:srgbClr val="8496B0">
                <a:alpha val="28000"/>
              </a:srgbClr>
            </a:outerShdw>
          </a:effectLst>
        </p:spPr>
      </p:sp>
      <p:sp>
        <p:nvSpPr>
          <p:cNvPr id="24" name="Shape 19"/>
          <p:cNvSpPr/>
          <p:nvPr/>
        </p:nvSpPr>
        <p:spPr>
          <a:xfrm>
            <a:off x="6172200" y="3794760"/>
            <a:ext cx="73152" cy="21031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25" name="Shape 20"/>
          <p:cNvSpPr/>
          <p:nvPr/>
        </p:nvSpPr>
        <p:spPr>
          <a:xfrm>
            <a:off x="6492240" y="4087368"/>
            <a:ext cx="914400" cy="914400"/>
          </a:xfrm>
          <a:prstGeom prst="ellipse">
            <a:avLst/>
          </a:prstGeom>
          <a:solidFill>
            <a:srgbClr val="EAF1FA"/>
          </a:solidFill>
          <a:ln w="12700">
            <a:solidFill>
              <a:srgbClr val="EAF1FA"/>
            </a:solidFill>
            <a:prstDash val="solid"/>
          </a:ln>
        </p:spPr>
      </p:sp>
      <p:pic>
        <p:nvPicPr>
          <p:cNvPr id="2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984" y="4325112"/>
            <a:ext cx="438912" cy="438912"/>
          </a:xfrm>
          <a:prstGeom prst="rect">
            <a:avLst/>
          </a:prstGeom>
        </p:spPr>
      </p:pic>
      <p:sp>
        <p:nvSpPr>
          <p:cNvPr id="27" name="Text 21"/>
          <p:cNvSpPr/>
          <p:nvPr/>
        </p:nvSpPr>
        <p:spPr>
          <a:xfrm>
            <a:off x="7589520" y="4087368"/>
            <a:ext cx="3886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Échanger</a:t>
            </a:r>
            <a:endParaRPr lang="en-US" sz="1700" dirty="0"/>
          </a:p>
        </p:txBody>
      </p:sp>
      <p:sp>
        <p:nvSpPr>
          <p:cNvPr id="28" name="Text 22"/>
          <p:cNvSpPr/>
          <p:nvPr/>
        </p:nvSpPr>
        <p:spPr>
          <a:xfrm>
            <a:off x="7589520" y="4709160"/>
            <a:ext cx="393192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12000"/>
              </a:lnSpc>
              <a:buNone/>
            </a:pPr>
            <a:r>
              <a:rPr lang="en-US" sz="12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Confronter ses analyses avec ses pairs et l’équipe pédagogique.</a:t>
            </a:r>
            <a:endParaRPr lang="en-US" sz="1250" dirty="0"/>
          </a:p>
        </p:txBody>
      </p:sp>
      <p:sp>
        <p:nvSpPr>
          <p:cNvPr id="29" name="Text 2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30" name="Text 2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31" name="Text 2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88</a:t>
            </a:r>
            <a:endParaRPr lang="en-US" sz="95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9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06240" cy="685800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4206240" y="0"/>
            <a:ext cx="54864" cy="685800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Text 2"/>
          <p:cNvSpPr/>
          <p:nvPr/>
        </p:nvSpPr>
        <p:spPr>
          <a:xfrm>
            <a:off x="182880" y="1097280"/>
            <a:ext cx="3840480" cy="3840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4000" b="1" dirty="0">
                <a:solidFill>
                  <a:srgbClr val="13315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?</a:t>
            </a:r>
            <a:endParaRPr lang="en-US" sz="24000" dirty="0"/>
          </a:p>
        </p:txBody>
      </p:sp>
      <p:sp>
        <p:nvSpPr>
          <p:cNvPr id="5" name="Shape 3"/>
          <p:cNvSpPr/>
          <p:nvPr/>
        </p:nvSpPr>
        <p:spPr>
          <a:xfrm>
            <a:off x="1691640" y="4572000"/>
            <a:ext cx="822960" cy="82296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610" y="4785970"/>
            <a:ext cx="395021" cy="39502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4663440" y="2286000"/>
            <a:ext cx="6949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ÉCHANGES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4663440" y="2651760"/>
            <a:ext cx="704088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8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Questions &amp; discussion</a:t>
            </a:r>
            <a:endParaRPr lang="en-US" sz="3800" dirty="0"/>
          </a:p>
        </p:txBody>
      </p:sp>
      <p:sp>
        <p:nvSpPr>
          <p:cNvPr id="9" name="Text 6"/>
          <p:cNvSpPr/>
          <p:nvPr/>
        </p:nvSpPr>
        <p:spPr>
          <a:xfrm>
            <a:off x="4663440" y="3657600"/>
            <a:ext cx="68580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20000"/>
              </a:lnSpc>
              <a:buNone/>
            </a:pPr>
            <a:r>
              <a:rPr lang="en-US" sz="1500" i="1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 temps d’échange pour clarifier les points techniques et partager les retours d’expérience de terrain.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2" name="Text 9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89</a:t>
            </a:r>
            <a:endParaRPr lang="en-US" sz="9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502920"/>
            <a:ext cx="82296" cy="566928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3" name="Text 1"/>
          <p:cNvSpPr/>
          <p:nvPr/>
        </p:nvSpPr>
        <p:spPr>
          <a:xfrm>
            <a:off x="749808" y="457200"/>
            <a:ext cx="9601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SÉQUENCE 1 · MÉTHODES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749808" y="713232"/>
            <a:ext cx="108813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C234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Trois méthodes selon le lien de contrôle</a:t>
            </a:r>
            <a:endParaRPr lang="en-US" sz="260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691640"/>
          <a:ext cx="11064240" cy="914400"/>
        </p:xfrm>
        <a:graphic>
          <a:graphicData uri="http://schemas.openxmlformats.org/drawingml/2006/table">
            <a:tbl>
              <a:tblPr/>
              <a:tblGrid>
                <a:gridCol w="4114800"/>
                <a:gridCol w="3566160"/>
                <a:gridCol w="3383280"/>
              </a:tblGrid>
              <a:tr h="45720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Lien de contrôle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Méthode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Effet sur les comptes</a:t>
                      </a:r>
                      <a:endParaRPr lang="en-US" sz="13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2340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Contrôle exclusif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(&gt; 50 % des droits de vote ou contrôle de fait)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Intégration globale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100 % des actifs / passifs ; intérêts minoritaires isolés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Contrôle conjoint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Intégration proportionnelle (SCF) /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mise en équivalence (IFRS 11)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Quote-part des comptes / une seule ligne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7FB"/>
                    </a:solidFill>
                  </a:tcPr>
                </a:tc>
              </a:tr>
              <a:tr h="1097280"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Influence notable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(≈ 20 – 50 %)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b="1" dirty="0">
                          <a:solidFill>
                            <a:srgbClr val="1E49C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Mise en équivalence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marL="0">
                        <a:buNone/>
                      </a:pPr>
                      <a:r>
                        <a:rPr lang="en-US" sz="1200" dirty="0">
                          <a:solidFill>
                            <a:srgbClr val="1A1A2E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Titres réévalués de la quote-part de situation nette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7E1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 3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5B6B7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8" name="Text 5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1E49C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5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0">
    <p:bg>
      <p:bgPr>
        <a:solidFill>
          <a:srgbClr val="0C23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920240"/>
          </a:xfrm>
          <a:prstGeom prst="rect">
            <a:avLst/>
          </a:prstGeom>
          <a:solidFill>
            <a:srgbClr val="0A1C3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1920240"/>
            <a:ext cx="12191695" cy="45720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4" name="Shape 2"/>
          <p:cNvSpPr/>
          <p:nvPr/>
        </p:nvSpPr>
        <p:spPr>
          <a:xfrm>
            <a:off x="4956048" y="457200"/>
            <a:ext cx="2286000" cy="1078992"/>
          </a:xfrm>
          <a:prstGeom prst="roundRect">
            <a:avLst>
              <a:gd name="adj" fmla="val 5085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27000" dist="38100" dir="5400000">
              <a:srgbClr val="0C2340">
                <a:alpha val="18000"/>
              </a:srgbClr>
            </a:outerShdw>
          </a:effectLst>
        </p:spPr>
      </p:sp>
      <p:pic>
        <p:nvPicPr>
          <p:cNvPr id="5" name="Image 0" descr="/home/claude/work/logo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102352" y="530352"/>
            <a:ext cx="1993392" cy="93268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4400" y="2468880"/>
            <a:ext cx="10360152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400" b="1" spc="100" kern="0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MERCI DE VOTRE ATTENTION</a:t>
            </a:r>
            <a:endParaRPr lang="en-US" sz="3400" dirty="0"/>
          </a:p>
        </p:txBody>
      </p:sp>
      <p:sp>
        <p:nvSpPr>
          <p:cNvPr id="7" name="Shape 4"/>
          <p:cNvSpPr/>
          <p:nvPr/>
        </p:nvSpPr>
        <p:spPr>
          <a:xfrm>
            <a:off x="5184648" y="3200400"/>
            <a:ext cx="1828800" cy="36576"/>
          </a:xfrm>
          <a:prstGeom prst="rect">
            <a:avLst/>
          </a:prstGeom>
          <a:solidFill>
            <a:srgbClr val="1E49C9"/>
          </a:solidFill>
          <a:ln/>
        </p:spPr>
      </p:sp>
      <p:sp>
        <p:nvSpPr>
          <p:cNvPr id="8" name="Text 5"/>
          <p:cNvSpPr/>
          <p:nvPr/>
        </p:nvSpPr>
        <p:spPr>
          <a:xfrm>
            <a:off x="914400" y="3429000"/>
            <a:ext cx="10360152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spc="100" kern="0" dirty="0">
                <a:solidFill>
                  <a:srgbClr val="00B8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Chambre Nationale des Commissaires aux Comptes — Algérie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914400" y="3886200"/>
            <a:ext cx="10360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AFC4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commissaires aux comptes · 42 heures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914400" y="4224528"/>
            <a:ext cx="10360152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i="1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4041648" y="4983480"/>
            <a:ext cx="4114800" cy="868680"/>
          </a:xfrm>
          <a:prstGeom prst="roundRect">
            <a:avLst>
              <a:gd name="adj" fmla="val 8421"/>
            </a:avLst>
          </a:prstGeom>
          <a:solidFill>
            <a:srgbClr val="13315A"/>
          </a:solidFill>
          <a:ln/>
        </p:spPr>
      </p:sp>
      <p:sp>
        <p:nvSpPr>
          <p:cNvPr id="12" name="Shape 9"/>
          <p:cNvSpPr/>
          <p:nvPr/>
        </p:nvSpPr>
        <p:spPr>
          <a:xfrm>
            <a:off x="4315968" y="5138928"/>
            <a:ext cx="548640" cy="548640"/>
          </a:xfrm>
          <a:prstGeom prst="ellipse">
            <a:avLst/>
          </a:prstGeom>
          <a:solidFill>
            <a:srgbClr val="1E49C9"/>
          </a:solidFill>
          <a:ln w="12700">
            <a:solidFill>
              <a:srgbClr val="1E49C9"/>
            </a:solidFill>
            <a:prstDash val="solid"/>
          </a:ln>
        </p:spPr>
      </p:sp>
      <p:pic>
        <p:nvPicPr>
          <p:cNvPr id="1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614" y="5281574"/>
            <a:ext cx="263347" cy="263347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4983480" y="5029200"/>
            <a:ext cx="30175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05000"/>
              </a:lnSpc>
              <a:buNone/>
            </a:pPr>
            <a:r>
              <a:rPr lang="en-US" sz="10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Boîte à outils de l’Auditeur financier</a:t>
            </a:r>
            <a:endParaRPr lang="en-US" sz="1050" dirty="0"/>
          </a:p>
          <a:p>
            <a:pPr indent="0" marL="0">
              <a:lnSpc>
                <a:spcPct val="105000"/>
              </a:lnSpc>
              <a:buNone/>
            </a:pPr>
            <a:r>
              <a:rPr lang="en-US" sz="1050" dirty="0">
                <a:solidFill>
                  <a:srgbClr val="E7EEF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Dunod, 3ᵉ éd. — Dossier 8</a:t>
            </a:r>
            <a:endParaRPr lang="en-US" sz="1050" dirty="0"/>
          </a:p>
        </p:txBody>
      </p:sp>
      <p:sp>
        <p:nvSpPr>
          <p:cNvPr id="15" name="Text 11"/>
          <p:cNvSpPr/>
          <p:nvPr/>
        </p:nvSpPr>
        <p:spPr>
          <a:xfrm>
            <a:off x="548640" y="6455664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Programme de formation continue des CAC — Algérie · 42 h</a:t>
            </a:r>
            <a:endParaRPr lang="en-US" sz="850" dirty="0"/>
          </a:p>
        </p:txBody>
      </p:sp>
      <p:sp>
        <p:nvSpPr>
          <p:cNvPr id="16" name="Text 12"/>
          <p:cNvSpPr/>
          <p:nvPr/>
        </p:nvSpPr>
        <p:spPr>
          <a:xfrm>
            <a:off x="7498080" y="6455664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dirty="0">
                <a:solidFill>
                  <a:srgbClr val="9DB2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Jour 7 — Comptes consolidés &amp; synthèse de mission</a:t>
            </a:r>
            <a:endParaRPr lang="en-US" sz="850" dirty="0"/>
          </a:p>
        </p:txBody>
      </p:sp>
      <p:sp>
        <p:nvSpPr>
          <p:cNvPr id="17" name="Text 13"/>
          <p:cNvSpPr/>
          <p:nvPr/>
        </p:nvSpPr>
        <p:spPr>
          <a:xfrm>
            <a:off x="11384280" y="6437376"/>
            <a:ext cx="457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90</a:t>
            </a:r>
            <a:endParaRPr lang="en-US" sz="9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90</Slides>
  <Notes>90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J7 CAC Algérie</dc:title>
  <dc:subject>PptxGenJS Presentation</dc:subject>
  <dc:creator>CNCC Algérie</dc:creator>
  <cp:lastModifiedBy>CNCC Algérie</cp:lastModifiedBy>
  <cp:revision>1</cp:revision>
  <dcterms:created xsi:type="dcterms:W3CDTF">2026-05-28T23:30:38Z</dcterms:created>
  <dcterms:modified xsi:type="dcterms:W3CDTF">2026-05-28T23:30:38Z</dcterms:modified>
</cp:coreProperties>
</file>